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2" r:id="rId1"/>
  </p:sldMasterIdLst>
  <p:notesMasterIdLst>
    <p:notesMasterId r:id="rId32"/>
  </p:notesMasterIdLst>
  <p:handoutMasterIdLst>
    <p:handoutMasterId r:id="rId33"/>
  </p:handoutMasterIdLst>
  <p:sldIdLst>
    <p:sldId id="256" r:id="rId2"/>
    <p:sldId id="287" r:id="rId3"/>
    <p:sldId id="257" r:id="rId4"/>
    <p:sldId id="259" r:id="rId5"/>
    <p:sldId id="286" r:id="rId6"/>
    <p:sldId id="260" r:id="rId7"/>
    <p:sldId id="261" r:id="rId8"/>
    <p:sldId id="263" r:id="rId9"/>
    <p:sldId id="262" r:id="rId10"/>
    <p:sldId id="264" r:id="rId11"/>
    <p:sldId id="272" r:id="rId12"/>
    <p:sldId id="265" r:id="rId13"/>
    <p:sldId id="266" r:id="rId14"/>
    <p:sldId id="267" r:id="rId15"/>
    <p:sldId id="271" r:id="rId16"/>
    <p:sldId id="269" r:id="rId17"/>
    <p:sldId id="270" r:id="rId18"/>
    <p:sldId id="268" r:id="rId19"/>
    <p:sldId id="273" r:id="rId20"/>
    <p:sldId id="275" r:id="rId21"/>
    <p:sldId id="274" r:id="rId22"/>
    <p:sldId id="276" r:id="rId23"/>
    <p:sldId id="285" r:id="rId24"/>
    <p:sldId id="277" r:id="rId25"/>
    <p:sldId id="278" r:id="rId26"/>
    <p:sldId id="279" r:id="rId27"/>
    <p:sldId id="280" r:id="rId28"/>
    <p:sldId id="282" r:id="rId29"/>
    <p:sldId id="284" r:id="rId30"/>
    <p:sldId id="258" r:id="rId31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66FFFF"/>
    <a:srgbClr val="CC3300"/>
    <a:srgbClr val="CCFFCC"/>
    <a:srgbClr val="008000"/>
    <a:srgbClr val="CC66FF"/>
    <a:srgbClr val="FFFF99"/>
    <a:srgbClr val="FFFF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66" d="100"/>
          <a:sy n="66" d="100"/>
        </p:scale>
        <p:origin x="-642" y="-45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222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ru-RU" smtClean="0"/>
              <a:t>Белгородская специальная (коррекционная) общеобразовательная школа - интернат №26 I вида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19C538D-C4B9-4C43-A2C3-118C44436B09}" type="datetimeFigureOut">
              <a:rPr lang="ru-RU" smtClean="0"/>
              <a:t>22.04.2013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383BF9-E240-4FF7-B008-F475B8E66B6F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smtClean="0"/>
            </a:lvl1pPr>
          </a:lstStyle>
          <a:p>
            <a:pPr>
              <a:defRPr/>
            </a:pPr>
            <a:r>
              <a:rPr lang="ru-RU" smtClean="0"/>
              <a:t>Белгородская специальная (коррекционная) общеобразовательная школа - интернат №26 I вида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smtClean="0"/>
            </a:lvl1pPr>
          </a:lstStyle>
          <a:p>
            <a:pPr>
              <a:defRPr/>
            </a:pPr>
            <a:fld id="{D4C71F18-CA7F-42BA-82F0-1FE4319D5E2B}" type="datetimeFigureOut">
              <a:rPr lang="ru-RU"/>
              <a:pPr>
                <a:defRPr/>
              </a:pPr>
              <a:t>22.04.2013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smtClean="0"/>
            </a:lvl1pPr>
          </a:lstStyle>
          <a:p>
            <a:pPr>
              <a:defRPr/>
            </a:pPr>
            <a:fld id="{CAC2ED3B-25B6-4A28-B581-57DE2C8A046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ftr="0" dt="0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AC2ED3B-25B6-4A28-B581-57DE2C8A046F}" type="slidenum">
              <a:rPr lang="ru-RU" smtClean="0"/>
              <a:pPr>
                <a:defRPr/>
              </a:pPr>
              <a:t>1</a:t>
            </a:fld>
            <a:endParaRPr lang="ru-RU"/>
          </a:p>
        </p:txBody>
      </p:sp>
      <p:sp>
        <p:nvSpPr>
          <p:cNvPr id="5" name="Верхний колонтитул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Белгородская специальная (коррекционная) общеобразовательная школа - интернат №26 I вида</a:t>
            </a:r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3795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dirty="0" smtClean="0"/>
          </a:p>
        </p:txBody>
      </p:sp>
      <p:sp>
        <p:nvSpPr>
          <p:cNvPr id="3379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21CFB45C-6726-4565-8CAA-F61393B73E72}" type="slidenum">
              <a:rPr lang="ru-RU"/>
              <a:pPr/>
              <a:t>2</a:t>
            </a:fld>
            <a:endParaRPr lang="ru-RU" dirty="0"/>
          </a:p>
        </p:txBody>
      </p:sp>
      <p:sp>
        <p:nvSpPr>
          <p:cNvPr id="5" name="Верхний колонтитул 4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Белгородская специальная (коррекционная) общеобразовательная школа - интернат №26 I вида</a:t>
            </a:r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1219200" y="3886200"/>
            <a:ext cx="6858000" cy="990600"/>
          </a:xfrm>
        </p:spPr>
        <p:txBody>
          <a:bodyPr anchor="t" anchorCtr="0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19200" y="5124450"/>
            <a:ext cx="6858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>
            <a:lvl1pPr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1216152" y="6355080"/>
            <a:ext cx="1219200" cy="365760"/>
          </a:xfrm>
        </p:spPr>
        <p:txBody>
          <a:bodyPr/>
          <a:lstStyle/>
          <a:p>
            <a:pPr>
              <a:defRPr/>
            </a:pPr>
            <a:fld id="{E888A989-C1B0-4839-A056-EFAD4BB87EDC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904875" y="3648075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3" name="Прямоугольник 32"/>
          <p:cNvSpPr/>
          <p:nvPr/>
        </p:nvSpPr>
        <p:spPr>
          <a:xfrm>
            <a:off x="914400" y="5048250"/>
            <a:ext cx="7315200" cy="685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Прямоугольник 21"/>
          <p:cNvSpPr/>
          <p:nvPr/>
        </p:nvSpPr>
        <p:spPr>
          <a:xfrm>
            <a:off x="904875" y="3648075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Прямоугольник 31"/>
          <p:cNvSpPr/>
          <p:nvPr/>
        </p:nvSpPr>
        <p:spPr>
          <a:xfrm>
            <a:off x="914400" y="5048250"/>
            <a:ext cx="228600" cy="6858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4C68CBB-00BD-4172-BA7A-D29E1CCA9E5A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AE2ADF6-20B4-44C6-8D03-A5B6B05400DD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Равнобедренный треугольник 7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5400000">
            <a:off x="3629607" y="3201952"/>
            <a:ext cx="585216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A816CF8-1995-48D5-BED3-2217A831829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>
  <p:cSld name="Заголовок и объект над текст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8229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3938588"/>
            <a:ext cx="8229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AA4E13-A19C-4F6E-BD78-B1D336BF05D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>
  <p:cSld name="Заголовок, объект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8F073D2-1AAD-4666-BB7B-00389A1809E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Заголовок, текст и 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C3F9908-8657-4763-A95D-F6824B40AF7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84A1A72-D78E-4B94-9707-94CC9393320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xOverObj">
  <p:cSld name="Заголовок и текст над объект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8229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3938588"/>
            <a:ext cx="8229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B643D95-D017-4A5B-BCB2-D0D8C2042BA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909B404-72C0-4C20-92B6-5A97360F74E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9200" y="2971800"/>
            <a:ext cx="6858000" cy="1066800"/>
          </a:xfrm>
        </p:spPr>
        <p:txBody>
          <a:bodyPr anchor="t" anchorCtr="0"/>
          <a:lstStyle>
            <a:lvl1pPr algn="r">
              <a:buNone/>
              <a:defRPr sz="3200" b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295400" y="4267200"/>
            <a:ext cx="6781800" cy="1143000"/>
          </a:xfrm>
        </p:spPr>
        <p:txBody>
          <a:bodyPr anchor="t" anchorCtr="0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069848" y="6355080"/>
            <a:ext cx="1520952" cy="365760"/>
          </a:xfrm>
        </p:spPr>
        <p:txBody>
          <a:bodyPr/>
          <a:lstStyle/>
          <a:p>
            <a:pPr>
              <a:defRPr/>
            </a:pPr>
            <a:fld id="{B9364376-8EB3-4909-82A6-FBB2559B618E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914400" y="2819400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914400" y="2819400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E15248A-79D3-43EA-8B81-9DD7D2B8200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632198" y="1216152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85875"/>
            <a:ext cx="4040188" cy="685800"/>
          </a:xfrm>
          <a:noFill/>
          <a:ln>
            <a:noFill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8200" y="1295400"/>
            <a:ext cx="4041775" cy="685800"/>
          </a:xfrm>
          <a:noFill/>
          <a:ln>
            <a:noFill/>
          </a:ln>
        </p:spPr>
        <p:txBody>
          <a:bodyPr lIns="91440" anchor="b" anchorCtr="0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ADF7D1D-B567-45CD-889F-D48DC67D3BA2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648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9372783-FE22-4B59-A99F-821C45CABC2E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6D26A3D-A147-46E2-B4C7-165771B4C73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24600" y="304800"/>
            <a:ext cx="2514600" cy="838200"/>
          </a:xfrm>
        </p:spPr>
        <p:txBody>
          <a:bodyPr anchor="b" anchorCtr="0">
            <a:noAutofit/>
          </a:bodyPr>
          <a:lstStyle>
            <a:lvl1pPr algn="l">
              <a:buNone/>
              <a:defRPr sz="20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324600" y="1219200"/>
            <a:ext cx="2514600" cy="4843463"/>
          </a:xfrm>
        </p:spPr>
        <p:txBody>
          <a:bodyPr/>
          <a:lstStyle>
            <a:lvl1pPr marL="0" indent="0">
              <a:lnSpc>
                <a:spcPts val="22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915A88F-0DE1-4358-9841-DAC6E8E9E98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 rot="5400000">
            <a:off x="3160645" y="3324225"/>
            <a:ext cx="603504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Равнобедренный треугольник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Содержимое 11"/>
          <p:cNvSpPr>
            <a:spLocks noGrp="1"/>
          </p:cNvSpPr>
          <p:nvPr>
            <p:ph sz="quarter" idx="1"/>
          </p:nvPr>
        </p:nvSpPr>
        <p:spPr>
          <a:xfrm>
            <a:off x="304800" y="304800"/>
            <a:ext cx="57150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0856"/>
            <a:ext cx="8229600" cy="674688"/>
          </a:xfrm>
          <a:ln>
            <a:solidFill>
              <a:schemeClr val="accent1"/>
            </a:solidFill>
          </a:ln>
        </p:spPr>
        <p:txBody>
          <a:bodyPr lIns="274320" anchor="ctr"/>
          <a:lstStyle>
            <a:lvl1pPr algn="r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1905000"/>
            <a:ext cx="8229600" cy="4270248"/>
          </a:xfrm>
          <a:solidFill>
            <a:schemeClr val="tx1">
              <a:shade val="50000"/>
            </a:schemeClr>
          </a:solidFill>
          <a:ln>
            <a:noFill/>
          </a:ln>
          <a:effectLst/>
        </p:spPr>
        <p:txBody>
          <a:bodyPr/>
          <a:lstStyle>
            <a:lvl1pPr marL="0" indent="0">
              <a:spcBef>
                <a:spcPts val="600"/>
              </a:spcBef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219200"/>
            <a:ext cx="8229600" cy="533400"/>
          </a:xfrm>
        </p:spPr>
        <p:txBody>
          <a:bodyPr anchor="ctr" anchorCtr="0"/>
          <a:lstStyle>
            <a:lvl1pPr marL="0" indent="0" algn="l">
              <a:buFontTx/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619B0B0-54B6-4149-A284-2CAD2BAD8DD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Равнобедренный треугольник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457200" y="500856"/>
            <a:ext cx="182880" cy="68580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90600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219200"/>
            <a:ext cx="8229600" cy="491032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400800" y="6356350"/>
            <a:ext cx="2289048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2898648" y="6356350"/>
            <a:ext cx="3505200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612648" y="6356350"/>
            <a:ext cx="19812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88F41CCC-CAB6-4E37-BE01-F7EAA7915E86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28" name="Прямая соединительная линия 2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Прямая соединительная линия 28"/>
          <p:cNvSpPr>
            <a:spLocks noChangeShapeType="1"/>
          </p:cNvSpPr>
          <p:nvPr/>
        </p:nvSpPr>
        <p:spPr bwMode="auto">
          <a:xfrm>
            <a:off x="457200" y="1143000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Равнобедренный треугольник 9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704" r:id="rId2"/>
    <p:sldLayoutId id="2147483705" r:id="rId3"/>
    <p:sldLayoutId id="2147483706" r:id="rId4"/>
    <p:sldLayoutId id="2147483707" r:id="rId5"/>
    <p:sldLayoutId id="2147483708" r:id="rId6"/>
    <p:sldLayoutId id="2147483709" r:id="rId7"/>
    <p:sldLayoutId id="2147483710" r:id="rId8"/>
    <p:sldLayoutId id="2147483711" r:id="rId9"/>
    <p:sldLayoutId id="2147483712" r:id="rId10"/>
    <p:sldLayoutId id="2147483713" r:id="rId11"/>
    <p:sldLayoutId id="2147483714" r:id="rId12"/>
    <p:sldLayoutId id="2147483715" r:id="rId13"/>
    <p:sldLayoutId id="2147483716" r:id="rId14"/>
    <p:sldLayoutId id="2147483717" r:id="rId15"/>
    <p:sldLayoutId id="2147483718" r:id="rId16"/>
    <p:sldLayoutId id="2147483719" r:id="rId17"/>
  </p:sldLayoutIdLst>
  <p:hf hdr="0" ftr="0" dt="0"/>
  <p:txStyles>
    <p:titleStyle>
      <a:lvl1pPr algn="l" rtl="0" eaLnBrk="1" latinLnBrk="0" hangingPunct="1">
        <a:spcBef>
          <a:spcPct val="0"/>
        </a:spcBef>
        <a:buNone/>
        <a:defRPr kumimoji="0" sz="32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6000"/>
        <a:buFont typeface="Wingdings 3"/>
        <a:buChar char="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ts val="500"/>
        </a:spcBef>
        <a:buClr>
          <a:schemeClr val="accent2"/>
        </a:buClr>
        <a:buSzPct val="76000"/>
        <a:buFont typeface="Wingdings 3"/>
        <a:buChar char=""/>
        <a:defRPr kumimoji="0" sz="23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500"/>
        </a:spcBef>
        <a:buClr>
          <a:schemeClr val="bg1">
            <a:shade val="50000"/>
          </a:schemeClr>
        </a:buClr>
        <a:buSzPct val="76000"/>
        <a:buFont typeface="Wingdings 3"/>
        <a:buChar char="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400"/>
        </a:spcBef>
        <a:buClr>
          <a:schemeClr val="accent2">
            <a:shade val="75000"/>
          </a:schemeClr>
        </a:buClr>
        <a:buSzPct val="70000"/>
        <a:buFont typeface="Wingdings"/>
        <a:buChar char="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00"/>
        </a:spcBef>
        <a:buClr>
          <a:schemeClr val="accent2"/>
        </a:buClr>
        <a:buSzPct val="70000"/>
        <a:buFont typeface="Wingdings"/>
        <a:buChar char="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15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6.xml"/><Relationship Id="rId4" Type="http://schemas.openxmlformats.org/officeDocument/2006/relationships/slide" Target="slide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4.xml"/><Relationship Id="rId4" Type="http://schemas.openxmlformats.org/officeDocument/2006/relationships/slide" Target="slide29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2.xml"/><Relationship Id="rId4" Type="http://schemas.openxmlformats.org/officeDocument/2006/relationships/slide" Target="slide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19.xml"/><Relationship Id="rId3" Type="http://schemas.openxmlformats.org/officeDocument/2006/relationships/slide" Target="slide3.xml"/><Relationship Id="rId7" Type="http://schemas.openxmlformats.org/officeDocument/2006/relationships/slide" Target="slide22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slide" Target="slide14.xml"/><Relationship Id="rId11" Type="http://schemas.openxmlformats.org/officeDocument/2006/relationships/slide" Target="slide5.xml"/><Relationship Id="rId5" Type="http://schemas.openxmlformats.org/officeDocument/2006/relationships/slide" Target="slide10.xml"/><Relationship Id="rId10" Type="http://schemas.openxmlformats.org/officeDocument/2006/relationships/slide" Target="slide30.xml"/><Relationship Id="rId4" Type="http://schemas.openxmlformats.org/officeDocument/2006/relationships/slide" Target="slide6.xml"/><Relationship Id="rId9" Type="http://schemas.openxmlformats.org/officeDocument/2006/relationships/slide" Target="slide2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3.xml"/><Relationship Id="rId4" Type="http://schemas.openxmlformats.org/officeDocument/2006/relationships/slide" Target="slide5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6.xml"/><Relationship Id="rId4" Type="http://schemas.openxmlformats.org/officeDocument/2006/relationships/slide" Target="slide5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17.xml"/><Relationship Id="rId4" Type="http://schemas.openxmlformats.org/officeDocument/2006/relationships/slide" Target="slide5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uvao.ru/uvao/getimage/?objectId=66758" TargetMode="External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3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12.xml"/><Relationship Id="rId5" Type="http://schemas.openxmlformats.org/officeDocument/2006/relationships/slide" Target="slide17.xml"/><Relationship Id="rId4" Type="http://schemas.openxmlformats.org/officeDocument/2006/relationships/hyperlink" Target="http://www.bel.ru/pics/news/2006/04/13/18318_42970.jpg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" Target="slide28.xml"/><Relationship Id="rId1" Type="http://schemas.openxmlformats.org/officeDocument/2006/relationships/slideLayout" Target="../slideLayouts/slideLayout12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hyperlink" Target="http://www.florissimaltd.ru/images/6/59.jpg" TargetMode="External"/><Relationship Id="rId13" Type="http://schemas.openxmlformats.org/officeDocument/2006/relationships/hyperlink" Target="http://www.bel.ru/pics/news/2007/02/06/22663_54852.jpg" TargetMode="External"/><Relationship Id="rId18" Type="http://schemas.openxmlformats.org/officeDocument/2006/relationships/hyperlink" Target="http://img.chistoprudov.ru/livejournal/prom/lebedinskiy_gok/28_s.jpg" TargetMode="External"/><Relationship Id="rId26" Type="http://schemas.openxmlformats.org/officeDocument/2006/relationships/hyperlink" Target="http://www.bio.pu.ru/faculty/practice/3.jpg" TargetMode="External"/><Relationship Id="rId3" Type="http://schemas.openxmlformats.org/officeDocument/2006/relationships/hyperlink" Target="http://images.izvestia.ru/ruschudo/foto/16835-big.jpg" TargetMode="External"/><Relationship Id="rId21" Type="http://schemas.openxmlformats.org/officeDocument/2006/relationships/hyperlink" Target="http://loginova.artonline.ru/paintings/sasha77/lesnavorskle.jpg" TargetMode="External"/><Relationship Id="rId7" Type="http://schemas.openxmlformats.org/officeDocument/2006/relationships/hyperlink" Target="http://www.plantarium.ru/dat/img/25035_68c79a22.jpg" TargetMode="External"/><Relationship Id="rId12" Type="http://schemas.openxmlformats.org/officeDocument/2006/relationships/hyperlink" Target="http://www.bel.ru/pics/news/2005/04/23/14348_30491.jpg" TargetMode="External"/><Relationship Id="rId17" Type="http://schemas.openxmlformats.org/officeDocument/2006/relationships/hyperlink" Target="http://www.vokrugsveta.ru/photo/thumbnails/600/17766.jpg" TargetMode="External"/><Relationship Id="rId25" Type="http://schemas.openxmlformats.org/officeDocument/2006/relationships/hyperlink" Target="http://img-fotki.yandex.ru/get/3205/mans-evgeniya.2/0_d79_4ec23f08_XL" TargetMode="External"/><Relationship Id="rId2" Type="http://schemas.openxmlformats.org/officeDocument/2006/relationships/hyperlink" Target="http://images.izvestia.ru/ruschudo/foto/16834-big.jpg" TargetMode="External"/><Relationship Id="rId16" Type="http://schemas.openxmlformats.org/officeDocument/2006/relationships/hyperlink" Target="http://www.gubkin31.ru/albums/lgok/normal_a712.jpg" TargetMode="External"/><Relationship Id="rId20" Type="http://schemas.openxmlformats.org/officeDocument/2006/relationships/hyperlink" Target="http://graivoron.edu.ru/_ph/12/840822114.jp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images.izvestia.ru/ruschudo/foto/2940-big.jpg" TargetMode="External"/><Relationship Id="rId11" Type="http://schemas.openxmlformats.org/officeDocument/2006/relationships/hyperlink" Target="http://www.plantarium.ru/dat/img/22581_248efd52.jpg" TargetMode="External"/><Relationship Id="rId24" Type="http://schemas.openxmlformats.org/officeDocument/2006/relationships/hyperlink" Target="http://dic.academic.ru/pictures/enwiki/70/Flag_of_Belgorod_Oblast.png" TargetMode="External"/><Relationship Id="rId5" Type="http://schemas.openxmlformats.org/officeDocument/2006/relationships/hyperlink" Target="http://www.temples.ru/private/f000101/108_0013144_0529_170410b.jpg" TargetMode="External"/><Relationship Id="rId15" Type="http://schemas.openxmlformats.org/officeDocument/2006/relationships/hyperlink" Target="http://www.bel-mel.ru/files/S3010066.JPG" TargetMode="External"/><Relationship Id="rId23" Type="http://schemas.openxmlformats.org/officeDocument/2006/relationships/hyperlink" Target="http://img-fotki.yandex.ru/get/3101/tim-cherepanov2007.27/0_1dc78_5d44319b_XL" TargetMode="External"/><Relationship Id="rId10" Type="http://schemas.openxmlformats.org/officeDocument/2006/relationships/hyperlink" Target="http://putnin.ru/images/large/peizazh/peiz055.jpg" TargetMode="External"/><Relationship Id="rId19" Type="http://schemas.openxmlformats.org/officeDocument/2006/relationships/hyperlink" Target="http://savhenko.ucoz.ru/_ph/1/2/393901306.jpg" TargetMode="External"/><Relationship Id="rId4" Type="http://schemas.openxmlformats.org/officeDocument/2006/relationships/hyperlink" Target="http://images.izvestia.ru/ruschudo/foto/16833-big.jpg" TargetMode="External"/><Relationship Id="rId9" Type="http://schemas.openxmlformats.org/officeDocument/2006/relationships/hyperlink" Target="http://belfm.ru/images/content/000002_1.jpg" TargetMode="External"/><Relationship Id="rId14" Type="http://schemas.openxmlformats.org/officeDocument/2006/relationships/hyperlink" Target="http://totalrating.ru/i/14/b_13680Belgorod.jpg" TargetMode="External"/><Relationship Id="rId22" Type="http://schemas.openxmlformats.org/officeDocument/2006/relationships/hyperlink" Target="http://www.e1.ru/fun/photo/view_pic.php/p/b655ef445cb8968eccec01482cf58bde/view.pic" TargetMode="External"/><Relationship Id="rId27" Type="http://schemas.openxmlformats.org/officeDocument/2006/relationships/hyperlink" Target="http://www.geocaching.su/photos/albums/49321.jpg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4.xml"/><Relationship Id="rId4" Type="http://schemas.openxmlformats.org/officeDocument/2006/relationships/slide" Target="slide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4.xml"/><Relationship Id="rId4" Type="http://schemas.openxmlformats.org/officeDocument/2006/relationships/slide" Target="slide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228600" y="2895600"/>
            <a:ext cx="8321509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kern="10" cap="none" spc="0" dirty="0">
                <a:ln w="11430"/>
                <a:solidFill>
                  <a:srgbClr val="66FF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Impact"/>
              </a:rPr>
              <a:t>Семь чудес Белгородчины</a:t>
            </a:r>
            <a:endParaRPr lang="ru-RU" sz="5400" b="1" cap="none" spc="0" dirty="0">
              <a:ln w="11430"/>
              <a:solidFill>
                <a:srgbClr val="66FF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1745" name="Rectangle 1"/>
          <p:cNvSpPr>
            <a:spLocks noChangeArrowheads="1"/>
          </p:cNvSpPr>
          <p:nvPr/>
        </p:nvSpPr>
        <p:spPr bwMode="auto">
          <a:xfrm>
            <a:off x="5029200" y="4800600"/>
            <a:ext cx="3581400" cy="1600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2860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Составила: Карташова Наталья Ивановны </a:t>
            </a: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</a:endParaRPr>
          </a:p>
          <a:p>
            <a:pPr marL="0" marR="0" lvl="0" indent="22860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учитель географии Белгородской  специальной</a:t>
            </a: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</a:endParaRPr>
          </a:p>
          <a:p>
            <a:pPr marL="0" marR="0" lvl="0" indent="22860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(коррекционной) общеобразовательной </a:t>
            </a: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</a:endParaRPr>
          </a:p>
          <a:p>
            <a:pPr marL="0" marR="0" lvl="0" indent="22860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школы-интерната №26 I вида,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6D26A3D-A147-46E2-B4C7-165771B4C73B}" type="slidenum">
              <a:rPr lang="ru-RU" smtClean="0"/>
              <a:pPr>
                <a:defRPr/>
              </a:pPr>
              <a:t>1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4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ru-RU" sz="4000" b="1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Заповедный участок </a:t>
            </a:r>
            <a:br>
              <a:rPr lang="ru-RU" sz="4000" b="1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</a:br>
            <a:r>
              <a:rPr lang="ru-RU" sz="4000" b="1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«Ямская степь»</a:t>
            </a:r>
          </a:p>
        </p:txBody>
      </p:sp>
      <p:pic>
        <p:nvPicPr>
          <p:cNvPr id="11267" name="Содержимое 3" descr="степь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538462" y="1219200"/>
            <a:ext cx="8067076" cy="4937125"/>
          </a:xfrm>
        </p:spPr>
      </p:pic>
      <p:sp>
        <p:nvSpPr>
          <p:cNvPr id="4" name="Управляющая кнопка: далее 3">
            <a:hlinkClick r:id="" action="ppaction://hlinkshowjump?jump=nextslide" highlightClick="1"/>
          </p:cNvPr>
          <p:cNvSpPr/>
          <p:nvPr/>
        </p:nvSpPr>
        <p:spPr>
          <a:xfrm>
            <a:off x="8286776" y="6429396"/>
            <a:ext cx="857224" cy="428604"/>
          </a:xfrm>
          <a:prstGeom prst="actionButtonForwardNext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909B404-72C0-4C20-92B6-5A97360F74EB}" type="slidenum">
              <a:rPr lang="ru-RU" smtClean="0"/>
              <a:pPr>
                <a:defRPr/>
              </a:pPr>
              <a:t>10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3" name="Rectangle 9"/>
          <p:cNvSpPr>
            <a:spLocks noGrp="1" noChangeArrowheads="1"/>
          </p:cNvSpPr>
          <p:nvPr>
            <p:ph type="title"/>
          </p:nvPr>
        </p:nvSpPr>
        <p:spPr>
          <a:xfrm>
            <a:off x="457200" y="152400"/>
            <a:ext cx="8229600" cy="731838"/>
          </a:xfrm>
        </p:spPr>
        <p:txBody>
          <a:bodyPr/>
          <a:lstStyle/>
          <a:p>
            <a:pPr eaLnBrk="1" hangingPunct="1"/>
            <a:r>
              <a:rPr lang="ru-RU" sz="2800" b="1" dirty="0" smtClean="0">
                <a:solidFill>
                  <a:srgbClr val="0000FF"/>
                </a:solidFill>
              </a:rPr>
              <a:t>Заповедный участок  «Ямская степь»</a:t>
            </a:r>
          </a:p>
        </p:txBody>
      </p:sp>
      <p:sp>
        <p:nvSpPr>
          <p:cNvPr id="12290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0" y="838200"/>
            <a:ext cx="3886200" cy="5410200"/>
          </a:xfrm>
        </p:spPr>
        <p:txBody>
          <a:bodyPr>
            <a:normAutofit fontScale="92500" lnSpcReduction="10000"/>
          </a:bodyPr>
          <a:lstStyle/>
          <a:p>
            <a:pPr eaLnBrk="1" hangingPunct="1">
              <a:lnSpc>
                <a:spcPct val="90000"/>
              </a:lnSpc>
            </a:pPr>
            <a:r>
              <a:rPr lang="ru-RU" sz="2000" dirty="0" smtClean="0"/>
              <a:t> 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Ямской участок лежит в пределах </a:t>
            </a:r>
            <a:r>
              <a:rPr lang="ru-RU" i="1" dirty="0" err="1" smtClean="0">
                <a:latin typeface="Arial" pitchFamily="34" charset="0"/>
                <a:cs typeface="Arial" pitchFamily="34" charset="0"/>
              </a:rPr>
              <a:t>Средне-Русской</a:t>
            </a:r>
            <a:r>
              <a:rPr lang="ru-RU" i="1" dirty="0" smtClean="0">
                <a:latin typeface="Arial" pitchFamily="34" charset="0"/>
                <a:cs typeface="Arial" pitchFamily="34" charset="0"/>
              </a:rPr>
              <a:t> лесостепной провинции и </a:t>
            </a:r>
            <a:r>
              <a:rPr lang="ru-RU" i="1" dirty="0" err="1" smtClean="0">
                <a:latin typeface="Arial" pitchFamily="34" charset="0"/>
                <a:cs typeface="Arial" pitchFamily="34" charset="0"/>
              </a:rPr>
              <a:t>Осколо-Донецкого</a:t>
            </a:r>
            <a:r>
              <a:rPr lang="ru-RU" i="1" dirty="0" smtClean="0">
                <a:latin typeface="Arial" pitchFamily="34" charset="0"/>
                <a:cs typeface="Arial" pitchFamily="34" charset="0"/>
              </a:rPr>
              <a:t> мелового лесистого района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.   Ямская степь - часть государственного биосферного заповедника "Белогорье", занимает площадь в 566 га и находится в 8 км от г. Губкина. </a:t>
            </a:r>
            <a:r>
              <a:rPr lang="ru-RU" i="1" dirty="0" smtClean="0">
                <a:latin typeface="Arial" pitchFamily="34" charset="0"/>
                <a:cs typeface="Arial" pitchFamily="34" charset="0"/>
              </a:rPr>
              <a:t>Основное богатство заповедной территории - </a:t>
            </a:r>
            <a:r>
              <a:rPr lang="ru-RU" b="1" i="1" dirty="0" smtClean="0">
                <a:latin typeface="Arial" pitchFamily="34" charset="0"/>
                <a:cs typeface="Arial" pitchFamily="34" charset="0"/>
              </a:rPr>
              <a:t>луговые степи. 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sz="2000" dirty="0" smtClean="0"/>
              <a:t>      </a:t>
            </a:r>
          </a:p>
        </p:txBody>
      </p:sp>
      <p:pic>
        <p:nvPicPr>
          <p:cNvPr id="12291" name="Picture 7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6019800" y="838200"/>
            <a:ext cx="1943100" cy="2514600"/>
          </a:xfrm>
        </p:spPr>
      </p:pic>
      <p:pic>
        <p:nvPicPr>
          <p:cNvPr id="12292" name="Picture 8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3962400" y="3429000"/>
            <a:ext cx="4876800" cy="3227388"/>
          </a:xfrm>
        </p:spPr>
      </p:pic>
      <p:sp>
        <p:nvSpPr>
          <p:cNvPr id="6" name="Управляющая кнопка: далее 5">
            <a:hlinkClick r:id="" action="ppaction://hlinkshowjump?jump=nextslide" highlightClick="1"/>
          </p:cNvPr>
          <p:cNvSpPr/>
          <p:nvPr/>
        </p:nvSpPr>
        <p:spPr>
          <a:xfrm>
            <a:off x="8286776" y="6429396"/>
            <a:ext cx="857224" cy="428604"/>
          </a:xfrm>
          <a:prstGeom prst="actionButtonForwardNext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C3F9908-8657-4763-A95D-F6824B40AF7F}" type="slidenum">
              <a:rPr lang="ru-RU" smtClean="0"/>
              <a:pPr>
                <a:defRPr/>
              </a:pPr>
              <a:t>11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8" name="Rectangle 15"/>
          <p:cNvSpPr>
            <a:spLocks noGrp="1" noChangeArrowheads="1"/>
          </p:cNvSpPr>
          <p:nvPr>
            <p:ph type="title"/>
          </p:nvPr>
        </p:nvSpPr>
        <p:spPr>
          <a:xfrm>
            <a:off x="304800" y="0"/>
            <a:ext cx="8229600" cy="487363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ru-RU" sz="2800" b="1" dirty="0" smtClean="0">
                <a:solidFill>
                  <a:srgbClr val="0000FF"/>
                </a:solidFill>
              </a:rPr>
              <a:t>Заповедный участок  «Ямская степь»</a:t>
            </a:r>
          </a:p>
        </p:txBody>
      </p:sp>
      <p:pic>
        <p:nvPicPr>
          <p:cNvPr id="13314" name="Picture 8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1057275" y="1943894"/>
            <a:ext cx="2838450" cy="3838575"/>
          </a:xfrm>
        </p:spPr>
      </p:pic>
      <p:sp>
        <p:nvSpPr>
          <p:cNvPr id="13315" name="Rectangle 13"/>
          <p:cNvSpPr>
            <a:spLocks noGrp="1" noChangeArrowheads="1"/>
          </p:cNvSpPr>
          <p:nvPr>
            <p:ph type="body" sz="half" idx="2"/>
          </p:nvPr>
        </p:nvSpPr>
        <p:spPr>
          <a:xfrm>
            <a:off x="4724400" y="685800"/>
            <a:ext cx="4038600" cy="4525963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ru-RU" sz="2800" dirty="0" smtClean="0"/>
              <a:t>Здесь около 500 видов растений. </a:t>
            </a:r>
            <a:r>
              <a:rPr lang="ru-RU" sz="2800" i="1" dirty="0" smtClean="0"/>
              <a:t>Особую ценность представляет растительность луговых степей на выходах мела</a:t>
            </a:r>
            <a:r>
              <a:rPr lang="ru-RU" sz="2800" dirty="0" smtClean="0"/>
              <a:t>. Это и осока низкая, ковыль перистый, чабрец меловой и др. </a:t>
            </a:r>
          </a:p>
          <a:p>
            <a:pPr eaLnBrk="1" hangingPunct="1">
              <a:lnSpc>
                <a:spcPct val="90000"/>
              </a:lnSpc>
            </a:pPr>
            <a:endParaRPr lang="ru-RU" sz="2800" dirty="0" smtClean="0"/>
          </a:p>
        </p:txBody>
      </p:sp>
      <p:pic>
        <p:nvPicPr>
          <p:cNvPr id="13316" name="Picture 9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0" y="609600"/>
            <a:ext cx="2286000" cy="2057400"/>
          </a:xfrm>
        </p:spPr>
      </p:pic>
      <p:pic>
        <p:nvPicPr>
          <p:cNvPr id="13317" name="Picture 1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91200" y="4572000"/>
            <a:ext cx="2209800" cy="204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Управляющая кнопка: далее 6">
            <a:hlinkClick r:id="" action="ppaction://hlinkshowjump?jump=nextslide" highlightClick="1"/>
          </p:cNvPr>
          <p:cNvSpPr/>
          <p:nvPr/>
        </p:nvSpPr>
        <p:spPr>
          <a:xfrm>
            <a:off x="8286776" y="6429396"/>
            <a:ext cx="857224" cy="428604"/>
          </a:xfrm>
          <a:prstGeom prst="actionButtonForwardNext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8F073D2-1AAD-4666-BB7B-00389A1809E0}" type="slidenum">
              <a:rPr lang="ru-RU" smtClean="0"/>
              <a:pPr>
                <a:defRPr/>
              </a:pPr>
              <a:t>12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ext Box 5"/>
          <p:cNvSpPr txBox="1">
            <a:spLocks noChangeArrowheads="1"/>
          </p:cNvSpPr>
          <p:nvPr/>
        </p:nvSpPr>
        <p:spPr bwMode="auto">
          <a:xfrm>
            <a:off x="1066800" y="6248400"/>
            <a:ext cx="72390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/>
              <a:t>Олег Путнин, "Ямская степь"</a:t>
            </a:r>
          </a:p>
        </p:txBody>
      </p:sp>
      <p:pic>
        <p:nvPicPr>
          <p:cNvPr id="14339" name="Содержимое 3" descr="ст.jpg"/>
          <p:cNvPicPr>
            <a:picLocks noGrp="1" noChangeAspect="1"/>
          </p:cNvPicPr>
          <p:nvPr>
            <p:ph/>
          </p:nvPr>
        </p:nvPicPr>
        <p:blipFill>
          <a:blip r:embed="rId2" cstate="print"/>
          <a:stretch>
            <a:fillRect/>
          </a:stretch>
        </p:blipFill>
        <p:spPr>
          <a:xfrm>
            <a:off x="470404" y="274638"/>
            <a:ext cx="8203192" cy="5851525"/>
          </a:xfrm>
        </p:spPr>
      </p:pic>
      <p:sp>
        <p:nvSpPr>
          <p:cNvPr id="5" name="Прямоугольник 4"/>
          <p:cNvSpPr/>
          <p:nvPr/>
        </p:nvSpPr>
        <p:spPr>
          <a:xfrm>
            <a:off x="7239000" y="6248400"/>
            <a:ext cx="1905000" cy="609600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>
                <a:hlinkClick r:id="rId3" action="ppaction://hlinksldjump"/>
              </a:rPr>
              <a:t>вернуться к содержанию</a:t>
            </a:r>
            <a:endParaRPr lang="ru-RU" dirty="0">
              <a:hlinkClick r:id="rId4" action="ppaction://hlinksldjump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84A1A72-D78E-4B94-9707-94CC93933203}" type="slidenum">
              <a:rPr lang="ru-RU" smtClean="0"/>
              <a:pPr>
                <a:defRPr/>
              </a:pPr>
              <a:t>13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4"/>
          <p:cNvSpPr>
            <a:spLocks noGrp="1" noChangeArrowheads="1"/>
          </p:cNvSpPr>
          <p:nvPr>
            <p:ph type="title"/>
          </p:nvPr>
        </p:nvSpPr>
        <p:spPr>
          <a:xfrm>
            <a:off x="457200" y="152400"/>
            <a:ext cx="8229600" cy="762000"/>
          </a:xfrm>
        </p:spPr>
        <p:txBody>
          <a:bodyPr/>
          <a:lstStyle/>
          <a:p>
            <a:pPr eaLnBrk="1" hangingPunct="1"/>
            <a:r>
              <a:rPr lang="ru-RU" b="1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Белгородский мел</a:t>
            </a:r>
          </a:p>
        </p:txBody>
      </p:sp>
      <p:pic>
        <p:nvPicPr>
          <p:cNvPr id="15363" name="Picture 5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2884570" y="1600200"/>
            <a:ext cx="3374859" cy="2185988"/>
          </a:xfrm>
        </p:spPr>
      </p:pic>
      <p:sp>
        <p:nvSpPr>
          <p:cNvPr id="15364" name="Rectangle 6"/>
          <p:cNvSpPr>
            <a:spLocks noGrp="1" noChangeArrowheads="1"/>
          </p:cNvSpPr>
          <p:nvPr>
            <p:ph type="body" sz="half" idx="2"/>
          </p:nvPr>
        </p:nvSpPr>
        <p:spPr>
          <a:xfrm>
            <a:off x="228600" y="4648200"/>
            <a:ext cx="8458200" cy="1676400"/>
          </a:xfrm>
        </p:spPr>
        <p:txBody>
          <a:bodyPr/>
          <a:lstStyle/>
          <a:p>
            <a:pPr algn="ctr" eaLnBrk="1" hangingPunct="1">
              <a:lnSpc>
                <a:spcPct val="90000"/>
              </a:lnSpc>
            </a:pPr>
            <a:r>
              <a:rPr lang="ru-RU" sz="2400" dirty="0" smtClean="0">
                <a:latin typeface="Arial" pitchFamily="34" charset="0"/>
                <a:cs typeface="Arial" pitchFamily="34" charset="0"/>
              </a:rPr>
              <a:t>Производство </a:t>
            </a:r>
            <a:r>
              <a:rPr lang="ru-RU" sz="2400" i="1" dirty="0" smtClean="0">
                <a:latin typeface="Arial" pitchFamily="34" charset="0"/>
                <a:cs typeface="Arial" pitchFamily="34" charset="0"/>
              </a:rPr>
              <a:t>качественных марок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 мела сосредоточено в России  в первую очередь на меловых заводах Белгородской области.</a:t>
            </a:r>
          </a:p>
        </p:txBody>
      </p:sp>
      <p:sp>
        <p:nvSpPr>
          <p:cNvPr id="5" name="Управляющая кнопка: далее 4">
            <a:hlinkClick r:id="" action="ppaction://hlinkshowjump?jump=nextslide" highlightClick="1"/>
          </p:cNvPr>
          <p:cNvSpPr/>
          <p:nvPr/>
        </p:nvSpPr>
        <p:spPr>
          <a:xfrm>
            <a:off x="8286776" y="6429396"/>
            <a:ext cx="857224" cy="428604"/>
          </a:xfrm>
          <a:prstGeom prst="actionButtonForwardNext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9AA4E13-A19C-4F6E-BD78-B1D336BF05D7}" type="slidenum">
              <a:rPr lang="ru-RU" smtClean="0"/>
              <a:pPr>
                <a:defRPr/>
              </a:pPr>
              <a:t>14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4"/>
          <p:cNvSpPr>
            <a:spLocks noGrp="1" noChangeArrowheads="1"/>
          </p:cNvSpPr>
          <p:nvPr>
            <p:ph type="title"/>
          </p:nvPr>
        </p:nvSpPr>
        <p:spPr>
          <a:xfrm>
            <a:off x="533400" y="228600"/>
            <a:ext cx="8229600" cy="731838"/>
          </a:xfrm>
        </p:spPr>
        <p:txBody>
          <a:bodyPr/>
          <a:lstStyle/>
          <a:p>
            <a:pPr eaLnBrk="1" hangingPunct="1"/>
            <a:r>
              <a:rPr lang="ru-RU" sz="4000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Белгородский мел</a:t>
            </a:r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152400" y="838200"/>
            <a:ext cx="8839200" cy="1981200"/>
          </a:xfrm>
        </p:spPr>
        <p:txBody>
          <a:bodyPr/>
          <a:lstStyle/>
          <a:p>
            <a:pPr eaLnBrk="1" hangingPunct="1"/>
            <a:r>
              <a:rPr lang="ru-RU" sz="2000" dirty="0" smtClean="0">
                <a:latin typeface="Arial" pitchFamily="34" charset="0"/>
                <a:cs typeface="Arial" pitchFamily="34" charset="0"/>
              </a:rPr>
              <a:t>Именно </a:t>
            </a:r>
            <a:r>
              <a:rPr lang="ru-RU" sz="2000" i="1" dirty="0" smtClean="0">
                <a:latin typeface="Arial" pitchFamily="34" charset="0"/>
                <a:cs typeface="Arial" pitchFamily="34" charset="0"/>
              </a:rPr>
              <a:t>на </a:t>
            </a:r>
            <a:r>
              <a:rPr lang="ru-RU" sz="2000" i="1" dirty="0" err="1" smtClean="0">
                <a:latin typeface="Arial" pitchFamily="34" charset="0"/>
                <a:cs typeface="Arial" pitchFamily="34" charset="0"/>
              </a:rPr>
              <a:t>Белгородчине</a:t>
            </a:r>
            <a:r>
              <a:rPr lang="ru-RU" sz="2000" i="1" dirty="0" smtClean="0">
                <a:latin typeface="Arial" pitchFamily="34" charset="0"/>
                <a:cs typeface="Arial" pitchFamily="34" charset="0"/>
              </a:rPr>
              <a:t> находятся наиболее крупные месторождения качественного мела.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 Разведано свыше 29 месторождений мела с утвержденными запасами 1,0 млрд. тонн.</a:t>
            </a:r>
          </a:p>
        </p:txBody>
      </p:sp>
      <p:pic>
        <p:nvPicPr>
          <p:cNvPr id="16388" name="Содержимое 4" descr="мелок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600200" y="2057400"/>
            <a:ext cx="5746750" cy="4297363"/>
          </a:xfrm>
        </p:spPr>
      </p:pic>
      <p:sp>
        <p:nvSpPr>
          <p:cNvPr id="5" name="Управляющая кнопка: далее 4">
            <a:hlinkClick r:id="" action="ppaction://hlinkshowjump?jump=nextslide" highlightClick="1"/>
          </p:cNvPr>
          <p:cNvSpPr/>
          <p:nvPr/>
        </p:nvSpPr>
        <p:spPr>
          <a:xfrm>
            <a:off x="8286776" y="6429396"/>
            <a:ext cx="857224" cy="428604"/>
          </a:xfrm>
          <a:prstGeom prst="actionButtonForwardNext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B643D95-D017-4A5B-BCB2-D0D8C2042BA6}" type="slidenum">
              <a:rPr lang="ru-RU" smtClean="0"/>
              <a:pPr>
                <a:defRPr/>
              </a:pPr>
              <a:t>15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Rectangle 9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b="1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Белгородский мел</a:t>
            </a:r>
          </a:p>
        </p:txBody>
      </p:sp>
      <p:pic>
        <p:nvPicPr>
          <p:cNvPr id="17412" name="Содержимое 4" descr="дядька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28600" y="1828800"/>
            <a:ext cx="5135563" cy="3854450"/>
          </a:xfrm>
        </p:spPr>
      </p:pic>
      <p:sp>
        <p:nvSpPr>
          <p:cNvPr id="17410" name="Rectangle 8"/>
          <p:cNvSpPr>
            <a:spLocks noGrp="1" noChangeArrowheads="1"/>
          </p:cNvSpPr>
          <p:nvPr>
            <p:ph type="body" sz="half" idx="2"/>
          </p:nvPr>
        </p:nvSpPr>
        <p:spPr>
          <a:xfrm>
            <a:off x="5257800" y="0"/>
            <a:ext cx="3733800" cy="6629400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endParaRPr lang="ru-RU" sz="2400" dirty="0" smtClean="0"/>
          </a:p>
          <a:p>
            <a:pPr eaLnBrk="1" hangingPunct="1">
              <a:lnSpc>
                <a:spcPct val="80000"/>
              </a:lnSpc>
            </a:pPr>
            <a:endParaRPr lang="ru-RU" sz="2400" dirty="0" smtClean="0"/>
          </a:p>
          <a:p>
            <a:pPr eaLnBrk="1" hangingPunct="1">
              <a:lnSpc>
                <a:spcPct val="80000"/>
              </a:lnSpc>
            </a:pPr>
            <a:endParaRPr lang="ru-RU" sz="2400" dirty="0" smtClean="0"/>
          </a:p>
          <a:p>
            <a:pPr eaLnBrk="1" hangingPunct="1">
              <a:lnSpc>
                <a:spcPct val="80000"/>
              </a:lnSpc>
            </a:pPr>
            <a:r>
              <a:rPr lang="ru-RU" sz="2400" dirty="0" smtClean="0">
                <a:latin typeface="Arial" pitchFamily="34" charset="0"/>
                <a:cs typeface="Arial" pitchFamily="34" charset="0"/>
              </a:rPr>
              <a:t>Скульптурная композиция А.А. Шишкова «Каменотес с киркой, рубящий мел» - это символ рождения Белгорода. Город возник и стал развиваться (по мнению скульптора) благодаря разработкам мела. </a:t>
            </a:r>
            <a:r>
              <a:rPr lang="ru-RU" sz="2400" i="1" dirty="0" smtClean="0">
                <a:latin typeface="Arial" pitchFamily="34" charset="0"/>
                <a:cs typeface="Arial" pitchFamily="34" charset="0"/>
              </a:rPr>
              <a:t>До революции меловой завод был известен на всю Россию.</a:t>
            </a:r>
          </a:p>
        </p:txBody>
      </p:sp>
      <p:sp>
        <p:nvSpPr>
          <p:cNvPr id="5" name="Управляющая кнопка: далее 4">
            <a:hlinkClick r:id="" action="ppaction://hlinkshowjump?jump=nextslide" highlightClick="1"/>
          </p:cNvPr>
          <p:cNvSpPr/>
          <p:nvPr/>
        </p:nvSpPr>
        <p:spPr>
          <a:xfrm>
            <a:off x="8286776" y="6429396"/>
            <a:ext cx="857224" cy="428604"/>
          </a:xfrm>
          <a:prstGeom prst="actionButtonForwardNext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8F073D2-1AAD-4666-BB7B-00389A1809E0}" type="slidenum">
              <a:rPr lang="ru-RU" smtClean="0"/>
              <a:pPr>
                <a:defRPr/>
              </a:pPr>
              <a:t>16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6"/>
          <p:cNvSpPr>
            <a:spLocks noGrp="1" noChangeArrowheads="1"/>
          </p:cNvSpPr>
          <p:nvPr>
            <p:ph type="title"/>
          </p:nvPr>
        </p:nvSpPr>
        <p:spPr>
          <a:xfrm>
            <a:off x="457200" y="685800"/>
            <a:ext cx="8229600" cy="1143000"/>
          </a:xfrm>
        </p:spPr>
        <p:txBody>
          <a:bodyPr/>
          <a:lstStyle/>
          <a:p>
            <a:pPr eaLnBrk="1" hangingPunct="1"/>
            <a:r>
              <a:rPr lang="ru-RU" b="1" smtClean="0">
                <a:solidFill>
                  <a:srgbClr val="0000FF"/>
                </a:solidFill>
              </a:rPr>
              <a:t>Белгородский мел</a:t>
            </a:r>
          </a:p>
        </p:txBody>
      </p:sp>
      <p:sp>
        <p:nvSpPr>
          <p:cNvPr id="18435" name="Rectangle 10" descr="Пергамент"/>
          <p:cNvSpPr>
            <a:spLocks noGrp="1" noChangeArrowheads="1"/>
          </p:cNvSpPr>
          <p:nvPr>
            <p:ph type="body" sz="half" idx="2"/>
          </p:nvPr>
        </p:nvSpPr>
        <p:spPr>
          <a:xfrm>
            <a:off x="533400" y="4191000"/>
            <a:ext cx="8153400" cy="2057400"/>
          </a:xfrm>
          <a:blipFill dpi="0" rotWithShape="1">
            <a:blip r:embed="rId3" cstate="print"/>
            <a:srcRect/>
            <a:tile tx="0" ty="0" sx="100000" sy="100000" flip="none" algn="tl"/>
          </a:blipFill>
        </p:spPr>
        <p:txBody>
          <a:bodyPr/>
          <a:lstStyle/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sz="2400" smtClean="0">
                <a:latin typeface="Times New Roman" pitchFamily="18" charset="0"/>
              </a:rPr>
              <a:t>    </a:t>
            </a:r>
            <a:r>
              <a:rPr lang="ru-RU" sz="2400" smtClean="0">
                <a:solidFill>
                  <a:srgbClr val="0000FF"/>
                </a:solidFill>
                <a:latin typeface="Times New Roman" pitchFamily="18" charset="0"/>
              </a:rPr>
              <a:t>Белизна, гранулированный состав, содержание кальция позволяет применять белгородский мел в лакокрасочном производстве, </a:t>
            </a:r>
            <a:r>
              <a:rPr lang="ru-RU" sz="2400" smtClean="0">
                <a:solidFill>
                  <a:srgbClr val="0000FF"/>
                </a:solidFill>
                <a:latin typeface="Times New Roman" pitchFamily="18" charset="0"/>
                <a:hlinkClick r:id="rId4" action="ppaction://hlinksldjump"/>
              </a:rPr>
              <a:t>в строительно-отделочных материалах</a:t>
            </a:r>
            <a:r>
              <a:rPr lang="ru-RU" sz="2400" smtClean="0">
                <a:solidFill>
                  <a:srgbClr val="0000FF"/>
                </a:solidFill>
                <a:latin typeface="Times New Roman" pitchFamily="18" charset="0"/>
              </a:rPr>
              <a:t>, в кабельной, оптической, медицинской и бумажной промышленностях. В Белгородской области налажено единственное производство в России гидрофобного мела.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ru-RU" sz="2000" smtClean="0">
              <a:solidFill>
                <a:srgbClr val="0000FF"/>
              </a:solidFill>
            </a:endParaRPr>
          </a:p>
        </p:txBody>
      </p:sp>
      <p:sp>
        <p:nvSpPr>
          <p:cNvPr id="4" name="Управляющая кнопка: далее 3">
            <a:hlinkClick r:id="" action="ppaction://hlinkshowjump?jump=nextslide" highlightClick="1"/>
          </p:cNvPr>
          <p:cNvSpPr/>
          <p:nvPr/>
        </p:nvSpPr>
        <p:spPr>
          <a:xfrm>
            <a:off x="8286776" y="6429396"/>
            <a:ext cx="857224" cy="428604"/>
          </a:xfrm>
          <a:prstGeom prst="actionButtonForwardNext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8F073D2-1AAD-4666-BB7B-00389A1809E0}" type="slidenum">
              <a:rPr lang="ru-RU" smtClean="0"/>
              <a:pPr>
                <a:defRPr/>
              </a:pPr>
              <a:t>17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13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pPr eaLnBrk="1" hangingPunct="1"/>
            <a:r>
              <a:rPr lang="ru-RU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Белгородский мел</a:t>
            </a:r>
          </a:p>
        </p:txBody>
      </p:sp>
      <p:sp>
        <p:nvSpPr>
          <p:cNvPr id="19458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28600" y="1219200"/>
            <a:ext cx="4343400" cy="5410200"/>
          </a:xfrm>
        </p:spPr>
        <p:txBody>
          <a:bodyPr>
            <a:normAutofit lnSpcReduction="10000"/>
          </a:bodyPr>
          <a:lstStyle/>
          <a:p>
            <a:pPr eaLnBrk="1" hangingPunct="1">
              <a:lnSpc>
                <a:spcPct val="80000"/>
              </a:lnSpc>
            </a:pPr>
            <a:endParaRPr lang="ru-RU" sz="800" dirty="0" smtClean="0"/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sz="2000" dirty="0" smtClean="0">
                <a:latin typeface="Times New Roman" pitchFamily="18" charset="0"/>
              </a:rPr>
              <a:t>     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Белгородский мел выбран крупнейшим немецким концерном «</a:t>
            </a:r>
            <a:r>
              <a:rPr lang="ru-RU" sz="2400" dirty="0" err="1" smtClean="0">
                <a:latin typeface="Arial" pitchFamily="34" charset="0"/>
                <a:cs typeface="Arial" pitchFamily="34" charset="0"/>
              </a:rPr>
              <a:t>Caparol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» для лицензионного производства красок «</a:t>
            </a:r>
            <a:r>
              <a:rPr lang="ru-RU" sz="2400" dirty="0" err="1" smtClean="0">
                <a:latin typeface="Arial" pitchFamily="34" charset="0"/>
                <a:cs typeface="Arial" pitchFamily="34" charset="0"/>
              </a:rPr>
              <a:t>Alpina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», которое начато на заводе «Диском» в белорусском Бресте. В российском Белгороде нашелся поставщик мела, превосходящего по качеству французское, чешское и австрийское сырье. Прежде без поставок из этих стран подобное производство было попросту невозможно.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sz="2000" dirty="0" smtClean="0">
                <a:latin typeface="Times New Roman" pitchFamily="18" charset="0"/>
              </a:rPr>
              <a:t> </a:t>
            </a:r>
          </a:p>
        </p:txBody>
      </p:sp>
      <p:pic>
        <p:nvPicPr>
          <p:cNvPr id="19460" name="Содержимое 4" descr="мел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4648200" y="1877962"/>
            <a:ext cx="4038600" cy="3970438"/>
          </a:xfrm>
        </p:spPr>
      </p:pic>
      <p:sp>
        <p:nvSpPr>
          <p:cNvPr id="6" name="Прямоугольник 5"/>
          <p:cNvSpPr/>
          <p:nvPr/>
        </p:nvSpPr>
        <p:spPr>
          <a:xfrm>
            <a:off x="7239000" y="6248400"/>
            <a:ext cx="1905000" cy="609600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>
                <a:hlinkClick r:id="rId3" action="ppaction://hlinksldjump"/>
              </a:rPr>
              <a:t>вернуться к содержанию</a:t>
            </a:r>
            <a:endParaRPr lang="ru-RU" dirty="0">
              <a:hlinkClick r:id="rId4" action="ppaction://hlinksldjump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A816CF8-1995-48D5-BED3-2217A8318293}" type="slidenum">
              <a:rPr lang="ru-RU" smtClean="0"/>
              <a:pPr>
                <a:defRPr/>
              </a:pPr>
              <a:t>18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ru-RU" sz="4000" b="1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Лебединское железорудное месторождение</a:t>
            </a:r>
          </a:p>
        </p:txBody>
      </p:sp>
      <p:pic>
        <p:nvPicPr>
          <p:cNvPr id="20483" name="Picture 4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914400" y="1600200"/>
            <a:ext cx="7701888" cy="3696906"/>
          </a:xfrm>
        </p:spPr>
      </p:pic>
      <p:sp>
        <p:nvSpPr>
          <p:cNvPr id="4" name="Управляющая кнопка: далее 3">
            <a:hlinkClick r:id="" action="ppaction://hlinkshowjump?jump=nextslide" highlightClick="1"/>
          </p:cNvPr>
          <p:cNvSpPr/>
          <p:nvPr/>
        </p:nvSpPr>
        <p:spPr>
          <a:xfrm>
            <a:off x="8286776" y="6429396"/>
            <a:ext cx="857224" cy="428604"/>
          </a:xfrm>
          <a:prstGeom prst="actionButtonForwardNext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909B404-72C0-4C20-92B6-5A97360F74EB}" type="slidenum">
              <a:rPr lang="ru-RU" smtClean="0"/>
              <a:pPr>
                <a:defRPr/>
              </a:pPr>
              <a:t>19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title"/>
          </p:nvPr>
        </p:nvSpPr>
        <p:spPr>
          <a:xfrm>
            <a:off x="1752600" y="-228600"/>
            <a:ext cx="8229600" cy="960438"/>
          </a:xfrm>
        </p:spPr>
        <p:txBody>
          <a:bodyPr/>
          <a:lstStyle/>
          <a:p>
            <a:r>
              <a:rPr lang="ru-RU" b="1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Чудеса Белгородчины</a:t>
            </a:r>
          </a:p>
        </p:txBody>
      </p:sp>
      <p:sp>
        <p:nvSpPr>
          <p:cNvPr id="3075" name="Содержимое 2"/>
          <p:cNvSpPr>
            <a:spLocks noGrp="1"/>
          </p:cNvSpPr>
          <p:nvPr>
            <p:ph sz="quarter" idx="1"/>
          </p:nvPr>
        </p:nvSpPr>
        <p:spPr>
          <a:xfrm>
            <a:off x="0" y="762000"/>
            <a:ext cx="9144000" cy="5486400"/>
          </a:xfrm>
          <a:ln>
            <a:solidFill>
              <a:srgbClr val="CCFFCC"/>
            </a:solidFill>
          </a:ln>
        </p:spPr>
        <p:style>
          <a:lnRef idx="0">
            <a:scrgbClr r="0" g="0" b="0"/>
          </a:lnRef>
          <a:fillRef idx="1002">
            <a:schemeClr val="lt1"/>
          </a:fillRef>
          <a:effectRef idx="0">
            <a:scrgbClr r="0" g="0" b="0"/>
          </a:effectRef>
          <a:fontRef idx="major"/>
        </p:style>
        <p:txBody>
          <a:bodyPr/>
          <a:lstStyle/>
          <a:p>
            <a:pPr algn="ctr"/>
            <a:r>
              <a:rPr lang="ru-RU" sz="2800" b="1" i="1" u="sng" dirty="0" smtClean="0">
                <a:latin typeface="Arial" pitchFamily="34" charset="0"/>
                <a:cs typeface="Arial" pitchFamily="34" charset="0"/>
                <a:hlinkClick r:id="rId3" action="ppaction://hlinksldjump"/>
              </a:rPr>
              <a:t>Музей-диорама "Курская битва. Белгородское направление»</a:t>
            </a:r>
            <a:endParaRPr lang="ru-RU" sz="2800" b="1" i="1" u="sng" dirty="0" smtClean="0">
              <a:latin typeface="Arial" pitchFamily="34" charset="0"/>
              <a:cs typeface="Arial" pitchFamily="34" charset="0"/>
            </a:endParaRPr>
          </a:p>
          <a:p>
            <a:pPr algn="ctr"/>
            <a:r>
              <a:rPr lang="ru-RU" sz="2800" b="1" i="1" dirty="0" smtClean="0">
                <a:latin typeface="Arial" pitchFamily="34" charset="0"/>
                <a:cs typeface="Arial" pitchFamily="34" charset="0"/>
                <a:hlinkClick r:id="rId4" action="ppaction://hlinksldjump"/>
              </a:rPr>
              <a:t>Военно-исторический музей-заповедник </a:t>
            </a:r>
            <a:br>
              <a:rPr lang="ru-RU" sz="2800" b="1" i="1" dirty="0" smtClean="0">
                <a:latin typeface="Arial" pitchFamily="34" charset="0"/>
                <a:cs typeface="Arial" pitchFamily="34" charset="0"/>
                <a:hlinkClick r:id="rId4" action="ppaction://hlinksldjump"/>
              </a:rPr>
            </a:br>
            <a:r>
              <a:rPr lang="ru-RU" sz="2800" b="1" i="1" dirty="0" smtClean="0">
                <a:latin typeface="Arial" pitchFamily="34" charset="0"/>
                <a:cs typeface="Arial" pitchFamily="34" charset="0"/>
                <a:hlinkClick r:id="rId4" action="ppaction://hlinksldjump"/>
              </a:rPr>
              <a:t>«Прохоровское поле»</a:t>
            </a:r>
            <a:endParaRPr lang="ru-RU" sz="2800" b="1" i="1" dirty="0" smtClean="0">
              <a:latin typeface="Arial" pitchFamily="34" charset="0"/>
              <a:cs typeface="Arial" pitchFamily="34" charset="0"/>
            </a:endParaRPr>
          </a:p>
          <a:p>
            <a:pPr algn="ctr"/>
            <a:r>
              <a:rPr lang="ru-RU" sz="2800" b="1" i="1" dirty="0" smtClean="0">
                <a:latin typeface="Arial" pitchFamily="34" charset="0"/>
                <a:cs typeface="Arial" pitchFamily="34" charset="0"/>
                <a:hlinkClick r:id="rId5" action="ppaction://hlinksldjump"/>
              </a:rPr>
              <a:t>Заповедный участок «Ямская степь»</a:t>
            </a:r>
            <a:endParaRPr lang="ru-RU" sz="2800" b="1" i="1" dirty="0" smtClean="0">
              <a:latin typeface="Arial" pitchFamily="34" charset="0"/>
              <a:cs typeface="Arial" pitchFamily="34" charset="0"/>
            </a:endParaRPr>
          </a:p>
          <a:p>
            <a:pPr algn="ctr"/>
            <a:r>
              <a:rPr lang="ru-RU" sz="2800" b="1" i="1" dirty="0" smtClean="0">
                <a:latin typeface="Arial" pitchFamily="34" charset="0"/>
                <a:cs typeface="Arial" pitchFamily="34" charset="0"/>
                <a:hlinkClick r:id="rId6" action="ppaction://hlinksldjump"/>
              </a:rPr>
              <a:t>Белгородский мел</a:t>
            </a:r>
            <a:endParaRPr lang="ru-RU" sz="2800" b="1" i="1" dirty="0" smtClean="0">
              <a:latin typeface="Arial" pitchFamily="34" charset="0"/>
              <a:cs typeface="Arial" pitchFamily="34" charset="0"/>
            </a:endParaRPr>
          </a:p>
          <a:p>
            <a:pPr algn="ctr"/>
            <a:r>
              <a:rPr lang="ru-RU" sz="2800" b="1" i="1" dirty="0" smtClean="0">
                <a:latin typeface="Arial" pitchFamily="34" charset="0"/>
                <a:cs typeface="Arial" pitchFamily="34" charset="0"/>
                <a:hlinkClick r:id="rId7" action="ppaction://hlinksldjump"/>
              </a:rPr>
              <a:t>Лес на Ворскле</a:t>
            </a:r>
            <a:endParaRPr lang="ru-RU" sz="2800" b="1" i="1" dirty="0" smtClean="0">
              <a:latin typeface="Arial" pitchFamily="34" charset="0"/>
              <a:cs typeface="Arial" pitchFamily="34" charset="0"/>
            </a:endParaRPr>
          </a:p>
          <a:p>
            <a:pPr algn="ctr"/>
            <a:r>
              <a:rPr lang="ru-RU" sz="2800" b="1" i="1" dirty="0" smtClean="0">
                <a:latin typeface="Arial" pitchFamily="34" charset="0"/>
                <a:cs typeface="Arial" pitchFamily="34" charset="0"/>
                <a:hlinkClick r:id="rId8" action="ppaction://hlinksldjump"/>
              </a:rPr>
              <a:t>Лебединское железорудное месторождение</a:t>
            </a:r>
            <a:endParaRPr lang="ru-RU" sz="2800" b="1" i="1" dirty="0" smtClean="0">
              <a:latin typeface="Arial" pitchFamily="34" charset="0"/>
              <a:cs typeface="Arial" pitchFamily="34" charset="0"/>
            </a:endParaRPr>
          </a:p>
          <a:p>
            <a:pPr algn="ctr"/>
            <a:r>
              <a:rPr lang="ru-RU" sz="2800" b="1" i="1" dirty="0" smtClean="0">
                <a:latin typeface="Arial" pitchFamily="34" charset="0"/>
                <a:cs typeface="Arial" pitchFamily="34" charset="0"/>
                <a:hlinkClick r:id="rId9" action="ppaction://hlinksldjump"/>
              </a:rPr>
              <a:t>Белгородский чернозем</a:t>
            </a:r>
            <a:endParaRPr lang="ru-RU" sz="2800" b="1" i="1" dirty="0" smtClean="0">
              <a:latin typeface="Arial" pitchFamily="34" charset="0"/>
              <a:cs typeface="Arial" pitchFamily="34" charset="0"/>
            </a:endParaRPr>
          </a:p>
          <a:p>
            <a:endParaRPr lang="ru-RU" sz="2400" b="1" dirty="0" smtClean="0">
              <a:solidFill>
                <a:schemeClr val="hlink"/>
              </a:solidFill>
            </a:endParaRPr>
          </a:p>
          <a:p>
            <a:endParaRPr lang="ru-RU" sz="2400" b="1" dirty="0" smtClean="0">
              <a:solidFill>
                <a:srgbClr val="0000FF"/>
              </a:solidFill>
            </a:endParaRPr>
          </a:p>
          <a:p>
            <a:endParaRPr lang="ru-RU" sz="2400" b="1" dirty="0" smtClean="0">
              <a:solidFill>
                <a:schemeClr val="folHlink"/>
              </a:solidFill>
            </a:endParaRPr>
          </a:p>
          <a:p>
            <a:endParaRPr lang="ru-RU" sz="2400" dirty="0" smtClean="0"/>
          </a:p>
        </p:txBody>
      </p:sp>
      <p:sp>
        <p:nvSpPr>
          <p:cNvPr id="4" name="Прямоугольник 3"/>
          <p:cNvSpPr/>
          <p:nvPr/>
        </p:nvSpPr>
        <p:spPr>
          <a:xfrm>
            <a:off x="3733800" y="6248400"/>
            <a:ext cx="1752600" cy="609600"/>
          </a:xfrm>
          <a:prstGeom prst="rect">
            <a:avLst/>
          </a:prstGeom>
          <a:solidFill>
            <a:srgbClr val="C3F5FF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>
                <a:solidFill>
                  <a:srgbClr val="FF0000"/>
                </a:solidFill>
                <a:hlinkClick r:id="rId10" action="ppaction://hlinksldjump"/>
              </a:rPr>
              <a:t>завершить показ</a:t>
            </a:r>
            <a:endParaRPr lang="ru-RU" dirty="0">
              <a:solidFill>
                <a:srgbClr val="FF0000"/>
              </a:solidFill>
              <a:hlinkClick r:id="rId11" action="ppaction://hlinksldjump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909B404-72C0-4C20-92B6-5A97360F74EB}" type="slidenum">
              <a:rPr lang="ru-RU" smtClean="0"/>
              <a:pPr>
                <a:defRPr/>
              </a:pPr>
              <a:t>2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8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ru-RU" sz="3600" b="1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Лебединское железорудное месторождение</a:t>
            </a:r>
          </a:p>
        </p:txBody>
      </p:sp>
      <p:sp>
        <p:nvSpPr>
          <p:cNvPr id="21507" name="Rectangle 7"/>
          <p:cNvSpPr>
            <a:spLocks noGrp="1" noChangeArrowheads="1"/>
          </p:cNvSpPr>
          <p:nvPr>
            <p:ph type="body" sz="half" idx="1"/>
          </p:nvPr>
        </p:nvSpPr>
        <p:spPr>
          <a:xfrm>
            <a:off x="304800" y="1295400"/>
            <a:ext cx="8458200" cy="297180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ru-RU" sz="2400" dirty="0" smtClean="0">
                <a:solidFill>
                  <a:srgbClr val="CC3300"/>
                </a:solidFill>
                <a:latin typeface="Arial" pitchFamily="34" charset="0"/>
                <a:cs typeface="Arial" pitchFamily="34" charset="0"/>
              </a:rPr>
              <a:t>Лебединское железорудное месторождение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 является одним из самых уникальных в бассейне КМА. Благодаря своим огромным запасам (22,4 </a:t>
            </a:r>
            <a:r>
              <a:rPr lang="ru-RU" sz="2400" dirty="0" err="1" smtClean="0">
                <a:latin typeface="Arial" pitchFamily="34" charset="0"/>
                <a:cs typeface="Arial" pitchFamily="34" charset="0"/>
              </a:rPr>
              <a:t>млрд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 т) и качеству руды (отсутствию вредных примесей) </a:t>
            </a:r>
            <a:r>
              <a:rPr lang="ru-RU" sz="2400" dirty="0" smtClean="0">
                <a:solidFill>
                  <a:srgbClr val="CC3300"/>
                </a:solidFill>
                <a:latin typeface="Arial" pitchFamily="34" charset="0"/>
                <a:cs typeface="Arial" pitchFamily="34" charset="0"/>
              </a:rPr>
              <a:t>оно занесено в книгу рекордов Гиннеса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. При современных темпах освоения месторождения Лебединским </a:t>
            </a:r>
            <a:r>
              <a:rPr lang="ru-RU" sz="2400" dirty="0" err="1" smtClean="0">
                <a:latin typeface="Arial" pitchFamily="34" charset="0"/>
                <a:cs typeface="Arial" pitchFamily="34" charset="0"/>
              </a:rPr>
              <a:t>ГОКом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  оно обеспечит устойчивую работу комбината на период более чем 500 лет.</a:t>
            </a:r>
          </a:p>
          <a:p>
            <a:pPr eaLnBrk="1" hangingPunct="1">
              <a:lnSpc>
                <a:spcPct val="90000"/>
              </a:lnSpc>
            </a:pPr>
            <a:endParaRPr lang="ru-RU" sz="2000" dirty="0" smtClean="0"/>
          </a:p>
        </p:txBody>
      </p:sp>
      <p:pic>
        <p:nvPicPr>
          <p:cNvPr id="21508" name="Содержимое 4" descr="дыра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3124200" y="4038600"/>
            <a:ext cx="3922713" cy="2620963"/>
          </a:xfrm>
        </p:spPr>
      </p:pic>
      <p:sp>
        <p:nvSpPr>
          <p:cNvPr id="5" name="Управляющая кнопка: далее 4">
            <a:hlinkClick r:id="" action="ppaction://hlinkshowjump?jump=nextslide" highlightClick="1"/>
          </p:cNvPr>
          <p:cNvSpPr/>
          <p:nvPr/>
        </p:nvSpPr>
        <p:spPr>
          <a:xfrm>
            <a:off x="8286776" y="6429396"/>
            <a:ext cx="857224" cy="428604"/>
          </a:xfrm>
          <a:prstGeom prst="actionButtonForwardNext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B643D95-D017-4A5B-BCB2-D0D8C2042BA6}" type="slidenum">
              <a:rPr lang="ru-RU" smtClean="0"/>
              <a:pPr>
                <a:defRPr/>
              </a:pPr>
              <a:t>20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6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ru-RU" sz="3600" b="1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Лебединское железорудное месторождение</a:t>
            </a:r>
          </a:p>
        </p:txBody>
      </p:sp>
      <p:pic>
        <p:nvPicPr>
          <p:cNvPr id="22531" name="Picture 5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457200" y="1874936"/>
            <a:ext cx="8229600" cy="1636515"/>
          </a:xfrm>
        </p:spPr>
      </p:pic>
      <p:sp>
        <p:nvSpPr>
          <p:cNvPr id="22532" name="Rectangle 3"/>
          <p:cNvSpPr>
            <a:spLocks noGrp="1" noChangeArrowheads="1"/>
          </p:cNvSpPr>
          <p:nvPr>
            <p:ph type="body" sz="half" idx="2"/>
          </p:nvPr>
        </p:nvSpPr>
        <p:spPr>
          <a:xfrm>
            <a:off x="0" y="3657600"/>
            <a:ext cx="9144000" cy="2187575"/>
          </a:xfrm>
        </p:spPr>
        <p:txBody>
          <a:bodyPr>
            <a:normAutofit fontScale="85000" lnSpcReduction="20000"/>
          </a:bodyPr>
          <a:lstStyle/>
          <a:p>
            <a:pPr eaLnBrk="1" hangingPunct="1">
              <a:lnSpc>
                <a:spcPct val="90000"/>
              </a:lnSpc>
            </a:pPr>
            <a:endParaRPr lang="ru-RU" sz="2400" dirty="0" smtClean="0"/>
          </a:p>
          <a:p>
            <a:pPr algn="ctr" eaLnBrk="1" hangingPunct="1">
              <a:lnSpc>
                <a:spcPct val="90000"/>
              </a:lnSpc>
              <a:buFontTx/>
              <a:buNone/>
            </a:pPr>
            <a:r>
              <a:rPr lang="ru-RU" sz="3000" dirty="0" smtClean="0">
                <a:latin typeface="Arial" pitchFamily="34" charset="0"/>
                <a:cs typeface="Arial" pitchFamily="34" charset="0"/>
              </a:rPr>
              <a:t>    Лебединский карьер представляет собой огромную рукотворную чашу на поверхности Земли. </a:t>
            </a:r>
            <a:r>
              <a:rPr lang="ru-RU" sz="3000" i="1" dirty="0" smtClean="0">
                <a:solidFill>
                  <a:srgbClr val="CC66FF"/>
                </a:solidFill>
                <a:latin typeface="Arial" pitchFamily="34" charset="0"/>
                <a:cs typeface="Arial" pitchFamily="34" charset="0"/>
              </a:rPr>
              <a:t>Он является одним из немногих антропогенных объектов, который хорошо виден с орбитальных космических станций.</a:t>
            </a:r>
            <a:r>
              <a:rPr lang="ru-RU" sz="3000" dirty="0" smtClean="0">
                <a:latin typeface="Arial" pitchFamily="34" charset="0"/>
                <a:cs typeface="Arial" pitchFamily="34" charset="0"/>
              </a:rPr>
              <a:t>  </a:t>
            </a:r>
            <a:r>
              <a:rPr lang="ru-RU" sz="3000" b="1" dirty="0" smtClean="0">
                <a:solidFill>
                  <a:srgbClr val="CC3300"/>
                </a:solidFill>
                <a:latin typeface="Arial" pitchFamily="34" charset="0"/>
                <a:cs typeface="Arial" pitchFamily="34" charset="0"/>
              </a:rPr>
              <a:t>Его размеры: длина поверхности 5000м, ширина 3500, а глубина более 300 м. 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7239000" y="6248400"/>
            <a:ext cx="1905000" cy="609600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>
                <a:hlinkClick r:id="rId3" action="ppaction://hlinksldjump"/>
              </a:rPr>
              <a:t>вернуться к содержанию</a:t>
            </a:r>
            <a:endParaRPr lang="ru-RU" dirty="0">
              <a:hlinkClick r:id="rId4" action="ppaction://hlinksldjump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9AA4E13-A19C-4F6E-BD78-B1D336BF05D7}" type="slidenum">
              <a:rPr lang="ru-RU" smtClean="0"/>
              <a:pPr>
                <a:defRPr/>
              </a:pPr>
              <a:t>21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23555" name="Picture 3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4" name="Управляющая кнопка: далее 3">
            <a:hlinkClick r:id="" action="ppaction://hlinkshowjump?jump=nextslide" highlightClick="1"/>
          </p:cNvPr>
          <p:cNvSpPr/>
          <p:nvPr/>
        </p:nvSpPr>
        <p:spPr>
          <a:xfrm>
            <a:off x="8286776" y="6429396"/>
            <a:ext cx="857224" cy="428604"/>
          </a:xfrm>
          <a:prstGeom prst="actionButtonForwardNext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909B404-72C0-4C20-92B6-5A97360F74EB}" type="slidenum">
              <a:rPr lang="ru-RU" smtClean="0"/>
              <a:pPr>
                <a:defRPr/>
              </a:pPr>
              <a:t>22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11"/>
          <p:cNvSpPr>
            <a:spLocks noGrp="1" noChangeArrowheads="1"/>
          </p:cNvSpPr>
          <p:nvPr>
            <p:ph type="title"/>
          </p:nvPr>
        </p:nvSpPr>
        <p:spPr>
          <a:xfrm>
            <a:off x="3276600" y="304800"/>
            <a:ext cx="5105400" cy="1143000"/>
          </a:xfrm>
        </p:spPr>
        <p:txBody>
          <a:bodyPr/>
          <a:lstStyle/>
          <a:p>
            <a:pPr eaLnBrk="1" hangingPunct="1"/>
            <a:r>
              <a:rPr lang="ru-RU" b="1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Лес на Ворскле</a:t>
            </a:r>
          </a:p>
        </p:txBody>
      </p:sp>
      <p:pic>
        <p:nvPicPr>
          <p:cNvPr id="24580" name="Содержимое 4" descr="55.pn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304800" y="228600"/>
            <a:ext cx="2743200" cy="6381750"/>
          </a:xfrm>
        </p:spPr>
      </p:pic>
      <p:sp>
        <p:nvSpPr>
          <p:cNvPr id="24579" name="Rectangle 13"/>
          <p:cNvSpPr>
            <a:spLocks noGrp="1" noChangeArrowheads="1"/>
          </p:cNvSpPr>
          <p:nvPr>
            <p:ph type="body" sz="half" idx="2"/>
          </p:nvPr>
        </p:nvSpPr>
        <p:spPr>
          <a:xfrm>
            <a:off x="3352800" y="1905000"/>
            <a:ext cx="5638800" cy="4525963"/>
          </a:xfrm>
        </p:spPr>
        <p:txBody>
          <a:bodyPr>
            <a:normAutofit/>
          </a:bodyPr>
          <a:lstStyle/>
          <a:p>
            <a:pPr eaLnBrk="1" hangingPunct="1"/>
            <a:r>
              <a:rPr lang="ru-RU" sz="2800" dirty="0" smtClean="0">
                <a:latin typeface="Arial" pitchFamily="34" charset="0"/>
                <a:cs typeface="Arial" pitchFamily="34" charset="0"/>
              </a:rPr>
              <a:t>Участок "Лес на Ворскле" представляет собой нагорную дубраву, расположенную на правом высоком берегу </a:t>
            </a:r>
            <a:r>
              <a:rPr lang="ru-RU" sz="2800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реки </a:t>
            </a:r>
            <a:r>
              <a:rPr lang="ru-RU" sz="2800" dirty="0" err="1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Ворскла</a:t>
            </a:r>
            <a:r>
              <a:rPr lang="ru-RU" sz="2800" dirty="0" smtClean="0">
                <a:latin typeface="Arial" pitchFamily="34" charset="0"/>
                <a:cs typeface="Arial" pitchFamily="34" charset="0"/>
              </a:rPr>
              <a:t>. </a:t>
            </a:r>
            <a:r>
              <a:rPr lang="ru-RU" sz="2800" i="1" dirty="0" smtClean="0">
                <a:solidFill>
                  <a:srgbClr val="CC0099"/>
                </a:solidFill>
                <a:latin typeface="Arial" pitchFamily="34" charset="0"/>
                <a:cs typeface="Arial" pitchFamily="34" charset="0"/>
              </a:rPr>
              <a:t>На территории Центрального-Черноземья это единственный, сохранившийся до наших дней </a:t>
            </a:r>
            <a:r>
              <a:rPr lang="ru-RU" sz="2800" i="1" dirty="0" err="1" smtClean="0">
                <a:solidFill>
                  <a:srgbClr val="CC0099"/>
                </a:solidFill>
                <a:latin typeface="Arial" pitchFamily="34" charset="0"/>
                <a:cs typeface="Arial" pitchFamily="34" charset="0"/>
              </a:rPr>
              <a:t>старовозрастный</a:t>
            </a:r>
            <a:r>
              <a:rPr lang="ru-RU" sz="2800" i="1" dirty="0" smtClean="0">
                <a:solidFill>
                  <a:srgbClr val="CC0099"/>
                </a:solidFill>
                <a:latin typeface="Arial" pitchFamily="34" charset="0"/>
                <a:cs typeface="Arial" pitchFamily="34" charset="0"/>
              </a:rPr>
              <a:t> дубовый лес.</a:t>
            </a:r>
            <a:r>
              <a:rPr lang="ru-RU" sz="2800" dirty="0" smtClean="0">
                <a:latin typeface="Arial" pitchFamily="34" charset="0"/>
                <a:cs typeface="Arial" pitchFamily="34" charset="0"/>
              </a:rPr>
              <a:t> </a:t>
            </a:r>
          </a:p>
        </p:txBody>
      </p:sp>
      <p:sp>
        <p:nvSpPr>
          <p:cNvPr id="5" name="Управляющая кнопка: далее 4">
            <a:hlinkClick r:id="" action="ppaction://hlinkshowjump?jump=nextslide" highlightClick="1"/>
          </p:cNvPr>
          <p:cNvSpPr/>
          <p:nvPr/>
        </p:nvSpPr>
        <p:spPr>
          <a:xfrm>
            <a:off x="8286776" y="6429396"/>
            <a:ext cx="857224" cy="428604"/>
          </a:xfrm>
          <a:prstGeom prst="actionButtonForwardNext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8F073D2-1AAD-4666-BB7B-00389A1809E0}" type="slidenum">
              <a:rPr lang="ru-RU" smtClean="0"/>
              <a:pPr>
                <a:defRPr/>
              </a:pPr>
              <a:t>23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4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pPr eaLnBrk="1" hangingPunct="1"/>
            <a:r>
              <a:rPr lang="ru-RU" b="1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Лес на Ворскле</a:t>
            </a:r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0" y="1143000"/>
            <a:ext cx="4267200" cy="5410200"/>
          </a:xfrm>
        </p:spPr>
        <p:txBody>
          <a:bodyPr>
            <a:normAutofit/>
          </a:bodyPr>
          <a:lstStyle/>
          <a:p>
            <a:pPr eaLnBrk="1" hangingPunct="1"/>
            <a:r>
              <a:rPr lang="ru-RU" sz="2800" i="1" dirty="0" smtClean="0">
                <a:latin typeface="Arial" pitchFamily="34" charset="0"/>
                <a:cs typeface="Arial" pitchFamily="34" charset="0"/>
              </a:rPr>
              <a:t>Возраст некоторых дубов достигает 300 лет.</a:t>
            </a:r>
            <a:r>
              <a:rPr lang="ru-RU" sz="2800" dirty="0" smtClean="0">
                <a:latin typeface="Arial" pitchFamily="34" charset="0"/>
                <a:cs typeface="Arial" pitchFamily="34" charset="0"/>
              </a:rPr>
              <a:t> Из древесных пород наиболее распространенными (доминирующими) являются </a:t>
            </a:r>
            <a:r>
              <a:rPr lang="ru-RU" sz="2800" i="1" dirty="0" smtClean="0">
                <a:latin typeface="Arial" pitchFamily="34" charset="0"/>
                <a:cs typeface="Arial" pitchFamily="34" charset="0"/>
              </a:rPr>
              <a:t>дуб </a:t>
            </a:r>
            <a:r>
              <a:rPr lang="ru-RU" sz="2800" i="1" dirty="0" err="1" smtClean="0">
                <a:latin typeface="Arial" pitchFamily="34" charset="0"/>
                <a:cs typeface="Arial" pitchFamily="34" charset="0"/>
              </a:rPr>
              <a:t>черешчатый</a:t>
            </a:r>
            <a:r>
              <a:rPr lang="ru-RU" sz="2800" dirty="0" smtClean="0">
                <a:latin typeface="Arial" pitchFamily="34" charset="0"/>
                <a:cs typeface="Arial" pitchFamily="34" charset="0"/>
              </a:rPr>
              <a:t>, ясень обыкновенный, клен остролистный, липа мелколистная, осина, дикая яблоня и груша.</a:t>
            </a:r>
          </a:p>
        </p:txBody>
      </p:sp>
      <p:pic>
        <p:nvPicPr>
          <p:cNvPr id="25604" name="Содержимое 4" descr="дуб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267200" y="1295400"/>
            <a:ext cx="4327525" cy="5083175"/>
          </a:xfrm>
        </p:spPr>
      </p:pic>
      <p:sp>
        <p:nvSpPr>
          <p:cNvPr id="5" name="Управляющая кнопка: далее 4">
            <a:hlinkClick r:id="" action="ppaction://hlinkshowjump?jump=nextslide" highlightClick="1"/>
          </p:cNvPr>
          <p:cNvSpPr/>
          <p:nvPr/>
        </p:nvSpPr>
        <p:spPr>
          <a:xfrm>
            <a:off x="8286776" y="6429396"/>
            <a:ext cx="857224" cy="428604"/>
          </a:xfrm>
          <a:prstGeom prst="actionButtonForwardNext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A816CF8-1995-48D5-BED3-2217A8318293}" type="slidenum">
              <a:rPr lang="ru-RU" smtClean="0"/>
              <a:pPr>
                <a:defRPr/>
              </a:pPr>
              <a:t>24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4"/>
          <p:cNvPicPr>
            <a:picLocks noGrp="1" noChangeAspect="1" noChangeArrowheads="1"/>
          </p:cNvPicPr>
          <p:nvPr>
            <p:ph/>
          </p:nvPr>
        </p:nvPicPr>
        <p:blipFill>
          <a:blip r:embed="rId2" cstate="print"/>
          <a:stretch>
            <a:fillRect/>
          </a:stretch>
        </p:blipFill>
        <p:spPr>
          <a:xfrm>
            <a:off x="838200" y="717550"/>
            <a:ext cx="7239000" cy="5127626"/>
          </a:xfrm>
        </p:spPr>
      </p:pic>
      <p:sp>
        <p:nvSpPr>
          <p:cNvPr id="26627" name="Text Box 5"/>
          <p:cNvSpPr txBox="1">
            <a:spLocks noChangeArrowheads="1"/>
          </p:cNvSpPr>
          <p:nvPr/>
        </p:nvSpPr>
        <p:spPr bwMode="auto">
          <a:xfrm>
            <a:off x="1981200" y="6172200"/>
            <a:ext cx="55626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b="1" dirty="0" err="1"/>
              <a:t>Чурзин</a:t>
            </a:r>
            <a:r>
              <a:rPr lang="ru-RU" b="1" dirty="0"/>
              <a:t> А.В. Лес на Ворскле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7239000" y="6248400"/>
            <a:ext cx="1905000" cy="609600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>
                <a:hlinkClick r:id="rId3" action="ppaction://hlinksldjump"/>
              </a:rPr>
              <a:t>вернуться к содержанию</a:t>
            </a:r>
            <a:endParaRPr lang="ru-RU" dirty="0">
              <a:hlinkClick r:id="rId4" action="ppaction://hlinksldjump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84A1A72-D78E-4B94-9707-94CC93933203}" type="slidenum">
              <a:rPr lang="ru-RU" smtClean="0"/>
              <a:pPr>
                <a:defRPr/>
              </a:pPr>
              <a:t>25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4"/>
          <p:cNvSpPr>
            <a:spLocks noGrp="1" noChangeArrowheads="1"/>
          </p:cNvSpPr>
          <p:nvPr>
            <p:ph type="title"/>
          </p:nvPr>
        </p:nvSpPr>
        <p:spPr>
          <a:xfrm>
            <a:off x="457200" y="152400"/>
            <a:ext cx="8229600" cy="1036638"/>
          </a:xfrm>
        </p:spPr>
        <p:txBody>
          <a:bodyPr/>
          <a:lstStyle/>
          <a:p>
            <a:pPr eaLnBrk="1" hangingPunct="1"/>
            <a:r>
              <a:rPr lang="ru-RU" b="1" smtClean="0"/>
              <a:t>Белгородский чернозем</a:t>
            </a:r>
          </a:p>
        </p:txBody>
      </p:sp>
      <p:pic>
        <p:nvPicPr>
          <p:cNvPr id="27652" name="Содержимое 4" descr="Рисунок4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371600" y="1524000"/>
            <a:ext cx="6276975" cy="3657600"/>
          </a:xfrm>
        </p:spPr>
      </p:pic>
      <p:sp>
        <p:nvSpPr>
          <p:cNvPr id="27651" name="Rectangle 6"/>
          <p:cNvSpPr>
            <a:spLocks noGrp="1" noChangeArrowheads="1"/>
          </p:cNvSpPr>
          <p:nvPr>
            <p:ph type="body" sz="half" idx="2"/>
          </p:nvPr>
        </p:nvSpPr>
        <p:spPr>
          <a:xfrm>
            <a:off x="457200" y="5029200"/>
            <a:ext cx="8229600" cy="1600200"/>
          </a:xfrm>
        </p:spPr>
        <p:txBody>
          <a:bodyPr>
            <a:normAutofit/>
          </a:bodyPr>
          <a:lstStyle/>
          <a:p>
            <a:pPr algn="ctr" eaLnBrk="1" hangingPunct="1">
              <a:buFontTx/>
              <a:buNone/>
            </a:pPr>
            <a:r>
              <a:rPr lang="ru-RU" sz="2800" b="1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      Одним из главных богатств Белгородской области являются земельные ресурсы.</a:t>
            </a:r>
          </a:p>
        </p:txBody>
      </p:sp>
      <p:sp>
        <p:nvSpPr>
          <p:cNvPr id="5" name="Управляющая кнопка: далее 4">
            <a:hlinkClick r:id="" action="ppaction://hlinkshowjump?jump=nextslide" highlightClick="1"/>
          </p:cNvPr>
          <p:cNvSpPr/>
          <p:nvPr/>
        </p:nvSpPr>
        <p:spPr>
          <a:xfrm>
            <a:off x="8286776" y="6429396"/>
            <a:ext cx="857224" cy="428604"/>
          </a:xfrm>
          <a:prstGeom prst="actionButtonForwardNext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9AA4E13-A19C-4F6E-BD78-B1D336BF05D7}" type="slidenum">
              <a:rPr lang="ru-RU" smtClean="0"/>
              <a:pPr>
                <a:defRPr/>
              </a:pPr>
              <a:t>26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6" name="Rectangle 6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411162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ru-RU" sz="4000" b="1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Белгородский чернозем</a:t>
            </a:r>
          </a:p>
        </p:txBody>
      </p:sp>
      <p:sp>
        <p:nvSpPr>
          <p:cNvPr id="28674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04800" y="990600"/>
            <a:ext cx="8229600" cy="2185988"/>
          </a:xfrm>
        </p:spPr>
        <p:txBody>
          <a:bodyPr>
            <a:noAutofit/>
          </a:bodyPr>
          <a:lstStyle/>
          <a:p>
            <a:pPr algn="ctr" eaLnBrk="1" hangingPunct="1">
              <a:lnSpc>
                <a:spcPct val="80000"/>
              </a:lnSpc>
            </a:pPr>
            <a:r>
              <a:rPr lang="ru-RU" sz="2400" b="1" dirty="0" smtClean="0">
                <a:solidFill>
                  <a:srgbClr val="FF3300"/>
                </a:solidFill>
                <a:latin typeface="Arial" pitchFamily="34" charset="0"/>
                <a:cs typeface="Arial" pitchFamily="34" charset="0"/>
              </a:rPr>
              <a:t>Главное богатство района чернозёмы, характеризующиеся высоким естественным плодородием.</a:t>
            </a:r>
            <a:r>
              <a:rPr lang="ru-RU" sz="2400" b="1" dirty="0" smtClean="0">
                <a:latin typeface="Arial" pitchFamily="34" charset="0"/>
                <a:cs typeface="Arial" pitchFamily="34" charset="0"/>
              </a:rPr>
              <a:t> В метровом слое чернозёма на 1 га - содержится 600-700 т перегноя, до 40 т азота, до 25 т фосфора. Типичные черноземы занимают чуть больше 600 тыс. га, </a:t>
            </a:r>
            <a:r>
              <a:rPr lang="ru-RU" sz="2400" b="1" dirty="0" smtClean="0">
                <a:solidFill>
                  <a:srgbClr val="FF3300"/>
                </a:solidFill>
                <a:latin typeface="Arial" pitchFamily="34" charset="0"/>
                <a:cs typeface="Arial" pitchFamily="34" charset="0"/>
              </a:rPr>
              <a:t>примерно треть всей площади</a:t>
            </a:r>
            <a:r>
              <a:rPr lang="ru-RU" sz="2400" b="1" dirty="0" smtClean="0">
                <a:latin typeface="Arial" pitchFamily="34" charset="0"/>
                <a:cs typeface="Arial" pitchFamily="34" charset="0"/>
              </a:rPr>
              <a:t>. Эти плодородные почвы являются основой сельскохозяйственного производства: </a:t>
            </a:r>
            <a:r>
              <a:rPr lang="ru-RU" sz="2400" b="1" dirty="0" smtClean="0">
                <a:solidFill>
                  <a:srgbClr val="FF3300"/>
                </a:solidFill>
                <a:latin typeface="Arial" pitchFamily="34" charset="0"/>
                <a:cs typeface="Arial" pitchFamily="34" charset="0"/>
              </a:rPr>
              <a:t>их перегнойный горизонт достигает 70-90 см, а в сверхмощных чернозёмах свыше 1 м.</a:t>
            </a:r>
          </a:p>
        </p:txBody>
      </p:sp>
      <p:pic>
        <p:nvPicPr>
          <p:cNvPr id="28675" name="Picture 5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685800" y="4114800"/>
            <a:ext cx="7848600" cy="2743200"/>
          </a:xfrm>
        </p:spPr>
      </p:pic>
      <p:sp>
        <p:nvSpPr>
          <p:cNvPr id="6" name="Прямоугольник 5"/>
          <p:cNvSpPr/>
          <p:nvPr/>
        </p:nvSpPr>
        <p:spPr>
          <a:xfrm>
            <a:off x="7239000" y="6248400"/>
            <a:ext cx="1905000" cy="609600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>
                <a:hlinkClick r:id="rId3" action="ppaction://hlinksldjump"/>
              </a:rPr>
              <a:t>вернуться к содержанию</a:t>
            </a:r>
            <a:endParaRPr lang="ru-RU" dirty="0">
              <a:hlinkClick r:id="rId4" action="ppaction://hlinksldjump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B643D95-D017-4A5B-BCB2-D0D8C2042BA6}" type="slidenum">
              <a:rPr lang="ru-RU" smtClean="0"/>
              <a:pPr>
                <a:defRPr/>
              </a:pPr>
              <a:t>27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29699" name="Picture 3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0"/>
            <a:ext cx="9144000" cy="7162800"/>
          </a:xfrm>
          <a:noFill/>
        </p:spPr>
      </p:pic>
      <p:sp>
        <p:nvSpPr>
          <p:cNvPr id="29700" name="Text Box 4"/>
          <p:cNvSpPr txBox="1">
            <a:spLocks noChangeArrowheads="1"/>
          </p:cNvSpPr>
          <p:nvPr/>
        </p:nvSpPr>
        <p:spPr bwMode="auto">
          <a:xfrm>
            <a:off x="0" y="0"/>
            <a:ext cx="9144000" cy="3293209"/>
          </a:xfrm>
          <a:prstGeom prst="rect">
            <a:avLst/>
          </a:prstGeom>
          <a:solidFill>
            <a:srgbClr val="FFCC99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  <a:spcBef>
                <a:spcPct val="20000"/>
              </a:spcBef>
              <a:buFontTx/>
              <a:buChar char="•"/>
            </a:pPr>
            <a:r>
              <a:rPr lang="ru-RU" sz="2000" b="1" dirty="0"/>
              <a:t>12 июля развернулось знаменитое танковое сражение</a:t>
            </a:r>
            <a:r>
              <a:rPr lang="ru-RU" sz="2000" dirty="0"/>
              <a:t>. На южном фасе дуги немецкое командование собрало в кулак несколько танковых дивизий и бросило их к станции </a:t>
            </a:r>
            <a:r>
              <a:rPr lang="ru-RU" sz="2000" b="1" dirty="0"/>
              <a:t>Прохоровка </a:t>
            </a:r>
            <a:r>
              <a:rPr lang="ru-RU" sz="2000" dirty="0"/>
              <a:t>для нанесения флангового удара. Навстречу немецким танкам вышла наша пятая танковая армия генерала </a:t>
            </a:r>
            <a:r>
              <a:rPr lang="ru-RU" sz="2000" dirty="0" err="1"/>
              <a:t>Ротмистрова</a:t>
            </a:r>
            <a:r>
              <a:rPr lang="ru-RU" sz="2000" dirty="0"/>
              <a:t>. С обеих сторон действовало </a:t>
            </a:r>
            <a:r>
              <a:rPr lang="ru-RU" sz="2000" b="1" dirty="0"/>
              <a:t>1200 танков</a:t>
            </a:r>
            <a:r>
              <a:rPr lang="ru-RU" sz="2000" dirty="0"/>
              <a:t>. У немцев это были тяжелые танки типа "Тигр" и "Пантера", а у нас - средние, Т-34 еще не модернизированные (лобовая броня 45-52мм, масса 31 тонна, пуша 76мм, скорость 55 км/час). Т-34 генерала </a:t>
            </a:r>
            <a:r>
              <a:rPr lang="ru-RU" sz="2000" dirty="0" err="1"/>
              <a:t>Ротмистрова</a:t>
            </a:r>
            <a:r>
              <a:rPr lang="ru-RU" sz="2000" dirty="0"/>
              <a:t> на полном ходу, в стиле лихих кавалерийских атак, врезались в строй немецких танков и грянул бой, а точнее развернулось танковое сражение. </a:t>
            </a:r>
            <a:r>
              <a:rPr lang="ru-RU" sz="2000" b="1" dirty="0"/>
              <a:t>Оно продолжалось весь день, поле боя было усеяно горящими и разбитыми танками, но немцы не прошли, в ближнем бою наши Т-34 оказались сильнее немецких Тигров и Пантер.</a:t>
            </a:r>
          </a:p>
        </p:txBody>
      </p:sp>
      <p:sp>
        <p:nvSpPr>
          <p:cNvPr id="29701" name="Text Box 5"/>
          <p:cNvSpPr txBox="1">
            <a:spLocks noChangeArrowheads="1"/>
          </p:cNvSpPr>
          <p:nvPr/>
        </p:nvSpPr>
        <p:spPr bwMode="auto">
          <a:xfrm>
            <a:off x="1524000" y="6850063"/>
            <a:ext cx="63246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/>
          </a:p>
        </p:txBody>
      </p:sp>
      <p:sp>
        <p:nvSpPr>
          <p:cNvPr id="29702" name="Text Box 6"/>
          <p:cNvSpPr txBox="1">
            <a:spLocks noChangeArrowheads="1"/>
          </p:cNvSpPr>
          <p:nvPr/>
        </p:nvSpPr>
        <p:spPr bwMode="auto">
          <a:xfrm>
            <a:off x="533400" y="6248400"/>
            <a:ext cx="86106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>
                <a:solidFill>
                  <a:srgbClr val="FF3300"/>
                </a:solidFill>
                <a:hlinkClick r:id="rId3"/>
              </a:rPr>
              <a:t>http://www.uvao.ru/uvao/getimage/?objectId=66758</a:t>
            </a:r>
            <a:r>
              <a:rPr lang="ru-RU">
                <a:solidFill>
                  <a:srgbClr val="FF3300"/>
                </a:solidFill>
              </a:rPr>
              <a:t> – Курская битва</a:t>
            </a:r>
          </a:p>
        </p:txBody>
      </p:sp>
      <p:sp>
        <p:nvSpPr>
          <p:cNvPr id="8" name="Управляющая кнопка: в начало 7">
            <a:hlinkClick r:id="rId4" action="ppaction://hlinksldjump" highlightClick="1"/>
          </p:cNvPr>
          <p:cNvSpPr/>
          <p:nvPr/>
        </p:nvSpPr>
        <p:spPr>
          <a:xfrm>
            <a:off x="304800" y="6096000"/>
            <a:ext cx="714380" cy="500066"/>
          </a:xfrm>
          <a:prstGeom prst="actionButtonBeginning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909B404-72C0-4C20-92B6-5A97360F74EB}" type="slidenum">
              <a:rPr lang="ru-RU" smtClean="0"/>
              <a:pPr>
                <a:defRPr/>
              </a:pPr>
              <a:t>28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-381000"/>
            <a:ext cx="8229600" cy="1143000"/>
          </a:xfrm>
        </p:spPr>
        <p:txBody>
          <a:bodyPr/>
          <a:lstStyle/>
          <a:p>
            <a:pPr eaLnBrk="1" hangingPunct="1"/>
            <a:r>
              <a:rPr lang="ru-RU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Белгородский цемент</a:t>
            </a:r>
          </a:p>
        </p:txBody>
      </p:sp>
      <p:sp>
        <p:nvSpPr>
          <p:cNvPr id="3072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28600" y="762000"/>
            <a:ext cx="4648200" cy="5867400"/>
          </a:xfrm>
        </p:spPr>
        <p:txBody>
          <a:bodyPr>
            <a:noAutofit/>
          </a:bodyPr>
          <a:lstStyle/>
          <a:p>
            <a:pPr eaLnBrk="1" hangingPunct="1">
              <a:lnSpc>
                <a:spcPct val="90000"/>
              </a:lnSpc>
            </a:pPr>
            <a:r>
              <a:rPr lang="ru-RU" sz="2400" dirty="0" smtClean="0">
                <a:latin typeface="Arial" pitchFamily="34" charset="0"/>
                <a:cs typeface="Arial" pitchFamily="34" charset="0"/>
              </a:rPr>
              <a:t>Решение о строительстве Белгородского цементного завода было принято в 1946 году, а первая тонна цемента произведена в 1949 году. </a:t>
            </a:r>
            <a:r>
              <a:rPr lang="ru-RU" sz="2400" i="1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Белгородский цемент использовался, в том числе, при строительстве </a:t>
            </a:r>
            <a:r>
              <a:rPr lang="ru-RU" sz="2400" i="1" dirty="0" err="1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Асуанской</a:t>
            </a:r>
            <a:r>
              <a:rPr lang="ru-RU" sz="2400" i="1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 плотины в Египте, телевизионной башни в Останкино и космодрома Байконур.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 </a:t>
            </a:r>
          </a:p>
          <a:p>
            <a:pPr eaLnBrk="1" hangingPunct="1">
              <a:lnSpc>
                <a:spcPct val="90000"/>
              </a:lnSpc>
            </a:pPr>
            <a:r>
              <a:rPr lang="ru-RU" sz="2400" dirty="0" smtClean="0">
                <a:latin typeface="Arial" pitchFamily="34" charset="0"/>
                <a:cs typeface="Arial" pitchFamily="34" charset="0"/>
              </a:rPr>
              <a:t>В 2003 году завод вошел в холдинг ЗАО «</a:t>
            </a:r>
            <a:r>
              <a:rPr lang="ru-RU" sz="2400" dirty="0" err="1" smtClean="0">
                <a:latin typeface="Arial" pitchFamily="34" charset="0"/>
                <a:cs typeface="Arial" pitchFamily="34" charset="0"/>
              </a:rPr>
              <a:t>Интеко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», а в прошлом году стал составной частью «ЕВРОЦЕМЕНТ групп». </a:t>
            </a:r>
          </a:p>
        </p:txBody>
      </p:sp>
      <p:pic>
        <p:nvPicPr>
          <p:cNvPr id="30724" name="Picture 4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4648200" y="2348706"/>
            <a:ext cx="4038600" cy="3028950"/>
          </a:xfrm>
          <a:noFill/>
        </p:spPr>
      </p:pic>
      <p:sp>
        <p:nvSpPr>
          <p:cNvPr id="30725" name="Text Box 5"/>
          <p:cNvSpPr txBox="1">
            <a:spLocks noChangeArrowheads="1"/>
          </p:cNvSpPr>
          <p:nvPr/>
        </p:nvSpPr>
        <p:spPr bwMode="auto">
          <a:xfrm>
            <a:off x="4800600" y="5715000"/>
            <a:ext cx="40386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>
                <a:hlinkClick r:id="rId4"/>
              </a:rPr>
              <a:t>www.bel.ru/pics/news/2006/04/13/18318_42970.jpg</a:t>
            </a:r>
            <a:r>
              <a:rPr lang="ru-RU"/>
              <a:t> - цемент</a:t>
            </a:r>
          </a:p>
        </p:txBody>
      </p:sp>
      <p:sp>
        <p:nvSpPr>
          <p:cNvPr id="7" name="Управляющая кнопка: в начало 6">
            <a:hlinkClick r:id="rId5" action="ppaction://hlinksldjump" highlightClick="1"/>
          </p:cNvPr>
          <p:cNvSpPr/>
          <p:nvPr/>
        </p:nvSpPr>
        <p:spPr>
          <a:xfrm>
            <a:off x="381000" y="6019800"/>
            <a:ext cx="714380" cy="500066"/>
          </a:xfrm>
          <a:prstGeom prst="actionButtonBeginning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A816CF8-1995-48D5-BED3-2217A8318293}" type="slidenum">
              <a:rPr lang="ru-RU" smtClean="0"/>
              <a:pPr>
                <a:defRPr/>
              </a:pPr>
              <a:t>29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4"/>
          <p:cNvSpPr>
            <a:spLocks noGrp="1" noChangeArrowheads="1"/>
          </p:cNvSpPr>
          <p:nvPr>
            <p:ph type="title"/>
          </p:nvPr>
        </p:nvSpPr>
        <p:spPr>
          <a:xfrm>
            <a:off x="381000" y="0"/>
            <a:ext cx="8229600" cy="1143000"/>
          </a:xfrm>
        </p:spPr>
        <p:txBody>
          <a:bodyPr/>
          <a:lstStyle/>
          <a:p>
            <a:pPr eaLnBrk="1" hangingPunct="1"/>
            <a:r>
              <a:rPr lang="ru-RU" sz="2800" b="1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Музей-диорама "Курская битва. Белгородское направление"</a:t>
            </a:r>
          </a:p>
        </p:txBody>
      </p:sp>
      <p:sp>
        <p:nvSpPr>
          <p:cNvPr id="4099" name="Rectangle 9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219200"/>
            <a:ext cx="3657600" cy="5029200"/>
          </a:xfrm>
        </p:spPr>
        <p:txBody>
          <a:bodyPr>
            <a:normAutofit/>
          </a:bodyPr>
          <a:lstStyle/>
          <a:p>
            <a:pPr eaLnBrk="1" hangingPunct="1">
              <a:lnSpc>
                <a:spcPct val="90000"/>
              </a:lnSpc>
            </a:pPr>
            <a:r>
              <a:rPr lang="ru-RU" sz="2000" dirty="0" smtClean="0">
                <a:latin typeface="Arial" pitchFamily="34" charset="0"/>
                <a:cs typeface="Arial" pitchFamily="34" charset="0"/>
              </a:rPr>
              <a:t>Крупнейшая в стране диорама посвящена </a:t>
            </a:r>
            <a:r>
              <a:rPr lang="ru-RU" sz="2000" i="1" dirty="0" err="1" smtClean="0">
                <a:solidFill>
                  <a:srgbClr val="0000FF"/>
                </a:solidFill>
                <a:latin typeface="Arial" pitchFamily="34" charset="0"/>
                <a:cs typeface="Arial" pitchFamily="34" charset="0"/>
                <a:hlinkClick r:id="rId2" action="ppaction://hlinksldjump"/>
              </a:rPr>
              <a:t>Прохоровскому</a:t>
            </a:r>
            <a:r>
              <a:rPr lang="ru-RU" sz="2000" i="1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  <a:hlinkClick r:id="rId2" action="ppaction://hlinksldjump"/>
              </a:rPr>
              <a:t> танковому сражению </a:t>
            </a:r>
            <a:endParaRPr lang="ru-RU" sz="2000" i="1" dirty="0" smtClean="0">
              <a:solidFill>
                <a:srgbClr val="0000FF"/>
              </a:solidFill>
              <a:latin typeface="Arial" pitchFamily="34" charset="0"/>
              <a:cs typeface="Arial" pitchFamily="34" charset="0"/>
            </a:endParaRP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sz="2000" dirty="0" smtClean="0">
                <a:latin typeface="Arial" pitchFamily="34" charset="0"/>
                <a:cs typeface="Arial" pitchFamily="34" charset="0"/>
              </a:rPr>
              <a:t>     (12 июля 1943 г.). </a:t>
            </a:r>
          </a:p>
          <a:p>
            <a:pPr eaLnBrk="1" hangingPunct="1">
              <a:lnSpc>
                <a:spcPct val="90000"/>
              </a:lnSpc>
            </a:pPr>
            <a:r>
              <a:rPr lang="ru-RU" sz="2000" i="1" dirty="0" smtClean="0">
                <a:solidFill>
                  <a:srgbClr val="CC3300"/>
                </a:solidFill>
                <a:latin typeface="Arial" pitchFamily="34" charset="0"/>
                <a:cs typeface="Arial" pitchFamily="34" charset="0"/>
              </a:rPr>
              <a:t>Площадь цельнотканого полотна 1005 кв.м. (длина 67 м, высота 15 м); предметного плана - более 500 кв.м.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 Создана творческой группой художников-баталистов студии им. </a:t>
            </a:r>
            <a:r>
              <a:rPr lang="ru-RU" sz="2000" dirty="0" err="1" smtClean="0">
                <a:latin typeface="Arial" pitchFamily="34" charset="0"/>
                <a:cs typeface="Arial" pitchFamily="34" charset="0"/>
              </a:rPr>
              <a:t>М.Б.Грекова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: народными художниками РФ Н.Бутом, 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sz="2000" dirty="0" smtClean="0">
                <a:latin typeface="Arial" pitchFamily="34" charset="0"/>
                <a:cs typeface="Arial" pitchFamily="34" charset="0"/>
              </a:rPr>
              <a:t>     Г. </a:t>
            </a:r>
            <a:r>
              <a:rPr lang="ru-RU" sz="2000" dirty="0" err="1" smtClean="0">
                <a:latin typeface="Arial" pitchFamily="34" charset="0"/>
                <a:cs typeface="Arial" pitchFamily="34" charset="0"/>
              </a:rPr>
              <a:t>Севостьяновым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, В.Щербаковым. </a:t>
            </a:r>
          </a:p>
          <a:p>
            <a:pPr eaLnBrk="1" hangingPunct="1">
              <a:lnSpc>
                <a:spcPct val="90000"/>
              </a:lnSpc>
            </a:pPr>
            <a:endParaRPr lang="ru-RU" sz="2000" dirty="0" smtClean="0"/>
          </a:p>
        </p:txBody>
      </p:sp>
      <p:pic>
        <p:nvPicPr>
          <p:cNvPr id="4100" name="Рисунок 4" descr="Рисунок1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91000" y="1447800"/>
            <a:ext cx="4454525" cy="4827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Управляющая кнопка: далее 4">
            <a:hlinkClick r:id="" action="ppaction://hlinkshowjump?jump=nextslide" highlightClick="1"/>
          </p:cNvPr>
          <p:cNvSpPr/>
          <p:nvPr/>
        </p:nvSpPr>
        <p:spPr>
          <a:xfrm>
            <a:off x="8286776" y="6429396"/>
            <a:ext cx="857224" cy="428604"/>
          </a:xfrm>
          <a:prstGeom prst="actionButtonForwardNext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A816CF8-1995-48D5-BED3-2217A8318293}" type="slidenum">
              <a:rPr lang="ru-RU" smtClean="0"/>
              <a:pPr>
                <a:defRPr/>
              </a:pPr>
              <a:t>3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04800"/>
            <a:ext cx="8229600" cy="53340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ru-RU" sz="4000" smtClean="0"/>
              <a:t>Список литературы</a:t>
            </a:r>
          </a:p>
        </p:txBody>
      </p:sp>
      <p:sp>
        <p:nvSpPr>
          <p:cNvPr id="31747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457200" y="838200"/>
            <a:ext cx="8229600" cy="5715000"/>
          </a:xfrm>
        </p:spPr>
        <p:txBody>
          <a:bodyPr>
            <a:normAutofit fontScale="92500"/>
          </a:bodyPr>
          <a:lstStyle/>
          <a:p>
            <a:pPr marL="609600" indent="-609600" eaLnBrk="1" hangingPunct="1">
              <a:lnSpc>
                <a:spcPct val="80000"/>
              </a:lnSpc>
              <a:buFontTx/>
              <a:buAutoNum type="arabicPeriod"/>
            </a:pPr>
            <a:r>
              <a:rPr lang="ru-RU" sz="1200" dirty="0" smtClean="0"/>
              <a:t>География Белгородской области. Часть первая. Природа. – М.: изд-во МГУ, 2006.</a:t>
            </a:r>
          </a:p>
          <a:p>
            <a:pPr marL="609600" indent="-609600" eaLnBrk="1" hangingPunct="1">
              <a:lnSpc>
                <a:spcPct val="80000"/>
              </a:lnSpc>
              <a:buFontTx/>
              <a:buAutoNum type="arabicPeriod"/>
            </a:pPr>
            <a:r>
              <a:rPr lang="ru-RU" sz="1200" dirty="0" smtClean="0">
                <a:latin typeface="Arial" pitchFamily="34" charset="0"/>
                <a:cs typeface="Arial" pitchFamily="34" charset="0"/>
                <a:hlinkClick r:id="rId2"/>
              </a:rPr>
              <a:t>http://images.izvestia.ru/ruschudo/foto/16834-big.jpg</a:t>
            </a:r>
            <a:r>
              <a:rPr lang="ru-RU" sz="1200" dirty="0" smtClean="0">
                <a:latin typeface="Arial" pitchFamily="34" charset="0"/>
                <a:cs typeface="Arial" pitchFamily="34" charset="0"/>
              </a:rPr>
              <a:t> - </a:t>
            </a:r>
            <a:r>
              <a:rPr lang="ru-RU" sz="1200" dirty="0" err="1" smtClean="0">
                <a:latin typeface="Arial" pitchFamily="34" charset="0"/>
                <a:cs typeface="Arial" pitchFamily="34" charset="0"/>
              </a:rPr>
              <a:t>музей-диарама</a:t>
            </a:r>
            <a:r>
              <a:rPr lang="ru-RU" sz="1200" dirty="0" smtClean="0">
                <a:latin typeface="Arial" pitchFamily="34" charset="0"/>
                <a:cs typeface="Arial" pitchFamily="34" charset="0"/>
              </a:rPr>
              <a:t>.</a:t>
            </a:r>
          </a:p>
          <a:p>
            <a:pPr marL="609600" indent="-609600" eaLnBrk="1" hangingPunct="1">
              <a:lnSpc>
                <a:spcPct val="80000"/>
              </a:lnSpc>
              <a:buFontTx/>
              <a:buAutoNum type="arabicPeriod"/>
            </a:pPr>
            <a:r>
              <a:rPr lang="ru-RU" sz="1200" dirty="0" smtClean="0">
                <a:latin typeface="Arial" pitchFamily="34" charset="0"/>
                <a:cs typeface="Arial" pitchFamily="34" charset="0"/>
                <a:hlinkClick r:id="rId3"/>
              </a:rPr>
              <a:t>http://</a:t>
            </a:r>
            <a:r>
              <a:rPr lang="ru-RU" sz="1200" dirty="0" smtClean="0">
                <a:latin typeface="Arial" pitchFamily="34" charset="0"/>
                <a:cs typeface="Arial" pitchFamily="34" charset="0"/>
                <a:hlinkClick r:id="rId3"/>
              </a:rPr>
              <a:t>images.izvestia.ru/ruschudo/foto/16835-big.jpg</a:t>
            </a:r>
            <a:r>
              <a:rPr lang="ru-RU" sz="1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1200" dirty="0" smtClean="0">
                <a:latin typeface="Arial" pitchFamily="34" charset="0"/>
                <a:cs typeface="Arial" pitchFamily="34" charset="0"/>
              </a:rPr>
              <a:t>-</a:t>
            </a:r>
            <a:r>
              <a:rPr lang="ru-RU" sz="1200" dirty="0" err="1" smtClean="0">
                <a:latin typeface="Arial" pitchFamily="34" charset="0"/>
                <a:cs typeface="Arial" pitchFamily="34" charset="0"/>
              </a:rPr>
              <a:t>музей-диарама</a:t>
            </a:r>
            <a:r>
              <a:rPr lang="ru-RU" sz="1200" dirty="0" smtClean="0">
                <a:latin typeface="Arial" pitchFamily="34" charset="0"/>
                <a:cs typeface="Arial" pitchFamily="34" charset="0"/>
              </a:rPr>
              <a:t>.</a:t>
            </a:r>
          </a:p>
          <a:p>
            <a:pPr marL="609600" indent="-609600" eaLnBrk="1" hangingPunct="1">
              <a:lnSpc>
                <a:spcPct val="80000"/>
              </a:lnSpc>
              <a:buFontTx/>
              <a:buAutoNum type="arabicPeriod"/>
            </a:pPr>
            <a:r>
              <a:rPr lang="ru-RU" sz="1200" dirty="0" smtClean="0">
                <a:latin typeface="Arial" pitchFamily="34" charset="0"/>
                <a:cs typeface="Arial" pitchFamily="34" charset="0"/>
                <a:hlinkClick r:id="rId4"/>
              </a:rPr>
              <a:t>http://images.izvestia.ru/ruschudo/foto/16833-big.jpg</a:t>
            </a:r>
            <a:r>
              <a:rPr lang="ru-RU" sz="1200" dirty="0" smtClean="0">
                <a:latin typeface="Arial" pitchFamily="34" charset="0"/>
                <a:cs typeface="Arial" pitchFamily="34" charset="0"/>
              </a:rPr>
              <a:t> - </a:t>
            </a:r>
            <a:r>
              <a:rPr lang="ru-RU" sz="1200" dirty="0" err="1" smtClean="0">
                <a:latin typeface="Arial" pitchFamily="34" charset="0"/>
                <a:cs typeface="Arial" pitchFamily="34" charset="0"/>
              </a:rPr>
              <a:t>музей-диарама</a:t>
            </a:r>
            <a:r>
              <a:rPr lang="ru-RU" sz="1200" dirty="0" smtClean="0">
                <a:latin typeface="Arial" pitchFamily="34" charset="0"/>
                <a:cs typeface="Arial" pitchFamily="34" charset="0"/>
              </a:rPr>
              <a:t>.</a:t>
            </a:r>
          </a:p>
          <a:p>
            <a:pPr marL="609600" indent="-609600" eaLnBrk="1" hangingPunct="1">
              <a:lnSpc>
                <a:spcPct val="80000"/>
              </a:lnSpc>
              <a:buFontTx/>
              <a:buAutoNum type="arabicPeriod"/>
            </a:pPr>
            <a:r>
              <a:rPr lang="ru-RU" sz="1200" dirty="0" smtClean="0">
                <a:latin typeface="Arial" pitchFamily="34" charset="0"/>
                <a:cs typeface="Arial" pitchFamily="34" charset="0"/>
                <a:hlinkClick r:id="rId5"/>
              </a:rPr>
              <a:t>http://www.temples.ru/private/f000101/108_0013144_0529_170410b.jpg</a:t>
            </a:r>
            <a:r>
              <a:rPr lang="ru-RU" sz="1200" dirty="0" smtClean="0">
                <a:latin typeface="Arial" pitchFamily="34" charset="0"/>
                <a:cs typeface="Arial" pitchFamily="34" charset="0"/>
              </a:rPr>
              <a:t> - Музей-заповедник Прохоровское поле.</a:t>
            </a:r>
          </a:p>
          <a:p>
            <a:pPr marL="609600" indent="-609600" eaLnBrk="1" hangingPunct="1">
              <a:lnSpc>
                <a:spcPct val="80000"/>
              </a:lnSpc>
              <a:buFontTx/>
              <a:buAutoNum type="arabicPeriod"/>
            </a:pPr>
            <a:r>
              <a:rPr lang="ru-RU" sz="1200" dirty="0" smtClean="0">
                <a:latin typeface="Arial" pitchFamily="34" charset="0"/>
                <a:cs typeface="Arial" pitchFamily="34" charset="0"/>
                <a:hlinkClick r:id="rId6"/>
              </a:rPr>
              <a:t>http://images.izvestia.ru/ruschudo/foto/2940-big.jpg</a:t>
            </a:r>
            <a:r>
              <a:rPr lang="ru-RU" sz="1200" dirty="0" smtClean="0">
                <a:latin typeface="Arial" pitchFamily="34" charset="0"/>
                <a:cs typeface="Arial" pitchFamily="34" charset="0"/>
              </a:rPr>
              <a:t> - Прохоровское поле</a:t>
            </a:r>
          </a:p>
          <a:p>
            <a:pPr marL="609600" indent="-609600" eaLnBrk="1" hangingPunct="1">
              <a:lnSpc>
                <a:spcPct val="80000"/>
              </a:lnSpc>
              <a:buFontTx/>
              <a:buAutoNum type="arabicPeriod"/>
            </a:pPr>
            <a:r>
              <a:rPr lang="ru-RU" sz="1200" dirty="0" smtClean="0">
                <a:latin typeface="Arial" pitchFamily="34" charset="0"/>
                <a:cs typeface="Arial" pitchFamily="34" charset="0"/>
                <a:hlinkClick r:id="rId7"/>
              </a:rPr>
              <a:t>http://www.plantarium.ru/dat/img/25035_68c79a22.jpg</a:t>
            </a:r>
            <a:r>
              <a:rPr lang="ru-RU" sz="1200" dirty="0" smtClean="0">
                <a:latin typeface="Arial" pitchFamily="34" charset="0"/>
                <a:cs typeface="Arial" pitchFamily="34" charset="0"/>
              </a:rPr>
              <a:t> -Ямская степь.</a:t>
            </a:r>
          </a:p>
          <a:p>
            <a:pPr marL="609600" indent="-609600" eaLnBrk="1" hangingPunct="1">
              <a:lnSpc>
                <a:spcPct val="80000"/>
              </a:lnSpc>
              <a:buFontTx/>
              <a:buAutoNum type="arabicPeriod"/>
            </a:pPr>
            <a:r>
              <a:rPr lang="ru-RU" sz="1200" dirty="0" smtClean="0">
                <a:latin typeface="Arial" pitchFamily="34" charset="0"/>
                <a:cs typeface="Arial" pitchFamily="34" charset="0"/>
                <a:hlinkClick r:id="rId8"/>
              </a:rPr>
              <a:t>http://www.florissimaltd.ru/images/6/59.jpg</a:t>
            </a:r>
            <a:r>
              <a:rPr lang="ru-RU" sz="1200" dirty="0" smtClean="0">
                <a:latin typeface="Arial" pitchFamily="34" charset="0"/>
                <a:cs typeface="Arial" pitchFamily="34" charset="0"/>
              </a:rPr>
              <a:t> -Ямская степь.</a:t>
            </a:r>
          </a:p>
          <a:p>
            <a:pPr marL="609600" indent="-609600" eaLnBrk="1" hangingPunct="1">
              <a:lnSpc>
                <a:spcPct val="80000"/>
              </a:lnSpc>
              <a:buFontTx/>
              <a:buAutoNum type="arabicPeriod"/>
            </a:pPr>
            <a:r>
              <a:rPr lang="ru-RU" sz="1200" dirty="0" smtClean="0">
                <a:latin typeface="Arial" pitchFamily="34" charset="0"/>
                <a:cs typeface="Arial" pitchFamily="34" charset="0"/>
                <a:hlinkClick r:id="rId9"/>
              </a:rPr>
              <a:t>http://belfm.ru/images/content/000002_1.jpg</a:t>
            </a:r>
            <a:r>
              <a:rPr lang="ru-RU" sz="1200" dirty="0" smtClean="0">
                <a:latin typeface="Arial" pitchFamily="34" charset="0"/>
                <a:cs typeface="Arial" pitchFamily="34" charset="0"/>
              </a:rPr>
              <a:t> -Ямская степь.</a:t>
            </a:r>
          </a:p>
          <a:p>
            <a:pPr marL="609600" indent="-609600" eaLnBrk="1" hangingPunct="1">
              <a:lnSpc>
                <a:spcPct val="80000"/>
              </a:lnSpc>
              <a:buFontTx/>
              <a:buAutoNum type="arabicPeriod"/>
            </a:pPr>
            <a:r>
              <a:rPr lang="ru-RU" sz="1200" dirty="0" smtClean="0">
                <a:latin typeface="Arial" pitchFamily="34" charset="0"/>
                <a:cs typeface="Arial" pitchFamily="34" charset="0"/>
                <a:hlinkClick r:id="rId10"/>
              </a:rPr>
              <a:t>http://putnin.ru/images/large/peizazh/peiz055.jpg</a:t>
            </a:r>
            <a:r>
              <a:rPr lang="ru-RU" sz="1200" dirty="0" smtClean="0">
                <a:latin typeface="Arial" pitchFamily="34" charset="0"/>
                <a:cs typeface="Arial" pitchFamily="34" charset="0"/>
              </a:rPr>
              <a:t> -Ямская степь.</a:t>
            </a:r>
          </a:p>
          <a:p>
            <a:pPr marL="609600" indent="-609600" eaLnBrk="1" hangingPunct="1">
              <a:lnSpc>
                <a:spcPct val="80000"/>
              </a:lnSpc>
              <a:buFontTx/>
              <a:buAutoNum type="arabicPeriod"/>
            </a:pPr>
            <a:r>
              <a:rPr lang="ru-RU" sz="1200" dirty="0" smtClean="0">
                <a:latin typeface="Arial" pitchFamily="34" charset="0"/>
                <a:cs typeface="Arial" pitchFamily="34" charset="0"/>
                <a:hlinkClick r:id="rId11"/>
              </a:rPr>
              <a:t>http://www.plantarium.ru/dat/img/22581_248efd52.jpg</a:t>
            </a:r>
            <a:r>
              <a:rPr lang="ru-RU" sz="1200" dirty="0" smtClean="0">
                <a:latin typeface="Arial" pitchFamily="34" charset="0"/>
                <a:cs typeface="Arial" pitchFamily="34" charset="0"/>
              </a:rPr>
              <a:t> - Ямская степь.</a:t>
            </a:r>
          </a:p>
          <a:p>
            <a:pPr marL="609600" indent="-609600" eaLnBrk="1" hangingPunct="1">
              <a:lnSpc>
                <a:spcPct val="80000"/>
              </a:lnSpc>
              <a:buFontTx/>
              <a:buAutoNum type="arabicPeriod"/>
            </a:pPr>
            <a:r>
              <a:rPr lang="ru-RU" sz="1200" dirty="0" smtClean="0">
                <a:latin typeface="Arial" pitchFamily="34" charset="0"/>
                <a:cs typeface="Arial" pitchFamily="34" charset="0"/>
                <a:hlinkClick r:id="rId12"/>
              </a:rPr>
              <a:t>http://www.bel.ru/pics/news/2005/04/23/14348_30491.jpg</a:t>
            </a:r>
            <a:r>
              <a:rPr lang="ru-RU" sz="1200" dirty="0" smtClean="0">
                <a:latin typeface="Arial" pitchFamily="34" charset="0"/>
                <a:cs typeface="Arial" pitchFamily="34" charset="0"/>
              </a:rPr>
              <a:t> - мел. </a:t>
            </a:r>
          </a:p>
          <a:p>
            <a:pPr marL="609600" indent="-609600" eaLnBrk="1" hangingPunct="1">
              <a:lnSpc>
                <a:spcPct val="80000"/>
              </a:lnSpc>
              <a:buFontTx/>
              <a:buAutoNum type="arabicPeriod"/>
            </a:pPr>
            <a:r>
              <a:rPr lang="ru-RU" sz="1200" dirty="0" smtClean="0">
                <a:latin typeface="Arial" pitchFamily="34" charset="0"/>
                <a:cs typeface="Arial" pitchFamily="34" charset="0"/>
                <a:hlinkClick r:id="rId13"/>
              </a:rPr>
              <a:t>http://www.bel.ru/pics/news/2007/02/06/22663_54852.jpg</a:t>
            </a:r>
            <a:r>
              <a:rPr lang="ru-RU" sz="1200" dirty="0" smtClean="0">
                <a:latin typeface="Arial" pitchFamily="34" charset="0"/>
                <a:cs typeface="Arial" pitchFamily="34" charset="0"/>
              </a:rPr>
              <a:t> - мел.</a:t>
            </a:r>
          </a:p>
          <a:p>
            <a:pPr marL="609600" indent="-609600" eaLnBrk="1" hangingPunct="1">
              <a:lnSpc>
                <a:spcPct val="80000"/>
              </a:lnSpc>
              <a:buFontTx/>
              <a:buAutoNum type="arabicPeriod"/>
            </a:pPr>
            <a:r>
              <a:rPr lang="ru-RU" sz="1200" dirty="0" smtClean="0">
                <a:latin typeface="Arial" pitchFamily="34" charset="0"/>
                <a:cs typeface="Arial" pitchFamily="34" charset="0"/>
                <a:hlinkClick r:id="rId14"/>
              </a:rPr>
              <a:t>http://totalrating.ru/i/14/b_13680Belgorod.jpg</a:t>
            </a:r>
            <a:r>
              <a:rPr lang="ru-RU" sz="1200" dirty="0" smtClean="0">
                <a:latin typeface="Arial" pitchFamily="34" charset="0"/>
                <a:cs typeface="Arial" pitchFamily="34" charset="0"/>
              </a:rPr>
              <a:t> - мел.</a:t>
            </a:r>
          </a:p>
          <a:p>
            <a:pPr marL="609600" indent="-609600" eaLnBrk="1" hangingPunct="1">
              <a:lnSpc>
                <a:spcPct val="80000"/>
              </a:lnSpc>
              <a:buFontTx/>
              <a:buAutoNum type="arabicPeriod"/>
            </a:pPr>
            <a:r>
              <a:rPr lang="ru-RU" sz="1200" dirty="0" smtClean="0">
                <a:latin typeface="Arial" pitchFamily="34" charset="0"/>
                <a:cs typeface="Arial" pitchFamily="34" charset="0"/>
                <a:hlinkClick r:id="rId15"/>
              </a:rPr>
              <a:t>http://www.bel-mel.ru/files/S3010066.JPG</a:t>
            </a:r>
            <a:r>
              <a:rPr lang="ru-RU" sz="1200" dirty="0" smtClean="0">
                <a:latin typeface="Arial" pitchFamily="34" charset="0"/>
                <a:cs typeface="Arial" pitchFamily="34" charset="0"/>
              </a:rPr>
              <a:t> - мел.</a:t>
            </a:r>
          </a:p>
          <a:p>
            <a:pPr marL="609600" indent="-609600" eaLnBrk="1" hangingPunct="1">
              <a:lnSpc>
                <a:spcPct val="80000"/>
              </a:lnSpc>
              <a:buFontTx/>
              <a:buAutoNum type="arabicPeriod"/>
            </a:pPr>
            <a:r>
              <a:rPr lang="ru-RU" sz="1200" dirty="0" smtClean="0">
                <a:latin typeface="Arial" pitchFamily="34" charset="0"/>
                <a:cs typeface="Arial" pitchFamily="34" charset="0"/>
                <a:hlinkClick r:id="rId16"/>
              </a:rPr>
              <a:t>http://www.gubkin31.ru/albums/lgok/normal_a712.jpg</a:t>
            </a:r>
            <a:r>
              <a:rPr lang="ru-RU" sz="1200" dirty="0" smtClean="0">
                <a:latin typeface="Arial" pitchFamily="34" charset="0"/>
                <a:cs typeface="Arial" pitchFamily="34" charset="0"/>
              </a:rPr>
              <a:t> - Лебединское железорудное месторождение.</a:t>
            </a:r>
          </a:p>
          <a:p>
            <a:pPr marL="609600" indent="-609600" eaLnBrk="1" hangingPunct="1">
              <a:lnSpc>
                <a:spcPct val="80000"/>
              </a:lnSpc>
              <a:buFontTx/>
              <a:buAutoNum type="arabicPeriod"/>
            </a:pPr>
            <a:r>
              <a:rPr lang="ru-RU" sz="1200" dirty="0" smtClean="0">
                <a:latin typeface="Arial" pitchFamily="34" charset="0"/>
                <a:cs typeface="Arial" pitchFamily="34" charset="0"/>
                <a:hlinkClick r:id="rId17"/>
              </a:rPr>
              <a:t>http://www.vokrugsveta.ru/photo/thumbnails/600/17766.jpg</a:t>
            </a:r>
            <a:r>
              <a:rPr lang="ru-RU" sz="1200" dirty="0" smtClean="0">
                <a:latin typeface="Arial" pitchFamily="34" charset="0"/>
                <a:cs typeface="Arial" pitchFamily="34" charset="0"/>
              </a:rPr>
              <a:t> - Лебединское железорудное месторождение.</a:t>
            </a:r>
          </a:p>
          <a:p>
            <a:pPr marL="609600" indent="-609600" eaLnBrk="1" hangingPunct="1">
              <a:lnSpc>
                <a:spcPct val="80000"/>
              </a:lnSpc>
              <a:buFontTx/>
              <a:buAutoNum type="arabicPeriod"/>
            </a:pPr>
            <a:r>
              <a:rPr lang="ru-RU" sz="1200" dirty="0" smtClean="0">
                <a:latin typeface="Arial" pitchFamily="34" charset="0"/>
                <a:cs typeface="Arial" pitchFamily="34" charset="0"/>
                <a:hlinkClick r:id="rId18"/>
              </a:rPr>
              <a:t>http://img.chistoprudov.ru/livejournal/prom/lebedinskiy_gok/28_s.jpg</a:t>
            </a:r>
            <a:r>
              <a:rPr lang="ru-RU" sz="1200" dirty="0" smtClean="0">
                <a:latin typeface="Arial" pitchFamily="34" charset="0"/>
                <a:cs typeface="Arial" pitchFamily="34" charset="0"/>
              </a:rPr>
              <a:t> - Лебединское железорудное месторождение.</a:t>
            </a:r>
          </a:p>
          <a:p>
            <a:pPr marL="609600" indent="-609600" eaLnBrk="1" hangingPunct="1">
              <a:lnSpc>
                <a:spcPct val="80000"/>
              </a:lnSpc>
              <a:buFontTx/>
              <a:buAutoNum type="arabicPeriod"/>
            </a:pPr>
            <a:r>
              <a:rPr lang="ru-RU" sz="1200" dirty="0" smtClean="0">
                <a:latin typeface="Arial" pitchFamily="34" charset="0"/>
                <a:cs typeface="Arial" pitchFamily="34" charset="0"/>
                <a:hlinkClick r:id="rId19"/>
              </a:rPr>
              <a:t>http://savhenko.ucoz.ru/_ph/1/2/393901306.jpg</a:t>
            </a:r>
            <a:r>
              <a:rPr lang="ru-RU" sz="1200" dirty="0" smtClean="0">
                <a:latin typeface="Arial" pitchFamily="34" charset="0"/>
                <a:cs typeface="Arial" pitchFamily="34" charset="0"/>
              </a:rPr>
              <a:t> - звонница.</a:t>
            </a:r>
          </a:p>
          <a:p>
            <a:pPr marL="609600" indent="-609600" eaLnBrk="1" hangingPunct="1">
              <a:lnSpc>
                <a:spcPct val="80000"/>
              </a:lnSpc>
              <a:buFontTx/>
              <a:buAutoNum type="arabicPeriod"/>
            </a:pPr>
            <a:r>
              <a:rPr lang="ru-RU" sz="1200" dirty="0" smtClean="0">
                <a:latin typeface="Arial" pitchFamily="34" charset="0"/>
                <a:cs typeface="Arial" pitchFamily="34" charset="0"/>
                <a:hlinkClick r:id="rId20"/>
              </a:rPr>
              <a:t>http://graivoron.edu.ru/_ph/12/840822114.jpg</a:t>
            </a:r>
            <a:r>
              <a:rPr lang="ru-RU" sz="1200" dirty="0" smtClean="0">
                <a:latin typeface="Arial" pitchFamily="34" charset="0"/>
                <a:cs typeface="Arial" pitchFamily="34" charset="0"/>
              </a:rPr>
              <a:t> - заповедник.</a:t>
            </a:r>
          </a:p>
          <a:p>
            <a:pPr marL="609600" indent="-609600" eaLnBrk="1" hangingPunct="1">
              <a:lnSpc>
                <a:spcPct val="80000"/>
              </a:lnSpc>
              <a:buFontTx/>
              <a:buAutoNum type="arabicPeriod"/>
            </a:pPr>
            <a:r>
              <a:rPr lang="ru-RU" sz="1200" dirty="0" smtClean="0">
                <a:latin typeface="Arial" pitchFamily="34" charset="0"/>
                <a:cs typeface="Arial" pitchFamily="34" charset="0"/>
                <a:hlinkClick r:id="rId21"/>
              </a:rPr>
              <a:t>http://loginova.artonline.ru/paintings/sasha77/lesnavorskle.jpg</a:t>
            </a:r>
            <a:r>
              <a:rPr lang="ru-RU" sz="1200" dirty="0" smtClean="0">
                <a:latin typeface="Arial" pitchFamily="34" charset="0"/>
                <a:cs typeface="Arial" pitchFamily="34" charset="0"/>
              </a:rPr>
              <a:t> - заповедник.</a:t>
            </a:r>
          </a:p>
          <a:p>
            <a:pPr marL="609600" indent="-609600" eaLnBrk="1" hangingPunct="1">
              <a:lnSpc>
                <a:spcPct val="80000"/>
              </a:lnSpc>
              <a:buFontTx/>
              <a:buAutoNum type="arabicPeriod"/>
            </a:pPr>
            <a:r>
              <a:rPr lang="ru-RU" sz="1200" dirty="0" smtClean="0">
                <a:latin typeface="Arial" pitchFamily="34" charset="0"/>
                <a:cs typeface="Arial" pitchFamily="34" charset="0"/>
                <a:hlinkClick r:id="rId22"/>
              </a:rPr>
              <a:t>http://www.e1.ru/fun/photo/view_pic.php/p/b655ef445cb8968eccec01482cf58bde/view.pic</a:t>
            </a:r>
            <a:r>
              <a:rPr lang="ru-RU" sz="1200" dirty="0" smtClean="0">
                <a:latin typeface="Arial" pitchFamily="34" charset="0"/>
                <a:cs typeface="Arial" pitchFamily="34" charset="0"/>
              </a:rPr>
              <a:t> - чернозем.</a:t>
            </a:r>
          </a:p>
          <a:p>
            <a:pPr marL="609600" indent="-609600" eaLnBrk="1" hangingPunct="1">
              <a:lnSpc>
                <a:spcPct val="80000"/>
              </a:lnSpc>
              <a:buFontTx/>
              <a:buAutoNum type="arabicPeriod"/>
            </a:pPr>
            <a:r>
              <a:rPr lang="ru-RU" sz="1200" dirty="0" smtClean="0">
                <a:latin typeface="Arial" pitchFamily="34" charset="0"/>
                <a:cs typeface="Arial" pitchFamily="34" charset="0"/>
                <a:hlinkClick r:id="rId23"/>
              </a:rPr>
              <a:t>http://img-fotki.yandex.ru/get/3101/tim-cherepanov2007.27/0_1dc78_5d44319b_XL</a:t>
            </a:r>
            <a:r>
              <a:rPr lang="ru-RU" sz="1200" dirty="0" smtClean="0">
                <a:latin typeface="Arial" pitchFamily="34" charset="0"/>
                <a:cs typeface="Arial" pitchFamily="34" charset="0"/>
              </a:rPr>
              <a:t> -чернозем.</a:t>
            </a:r>
          </a:p>
          <a:p>
            <a:pPr marL="609600" indent="-609600" eaLnBrk="1" hangingPunct="1">
              <a:lnSpc>
                <a:spcPct val="80000"/>
              </a:lnSpc>
              <a:buFontTx/>
              <a:buAutoNum type="arabicPeriod"/>
            </a:pPr>
            <a:r>
              <a:rPr lang="ru-RU" sz="1200" dirty="0" smtClean="0">
                <a:latin typeface="Arial" pitchFamily="34" charset="0"/>
                <a:cs typeface="Arial" pitchFamily="34" charset="0"/>
                <a:hlinkClick r:id="rId24"/>
              </a:rPr>
              <a:t>http://dic.academic.ru/pictures/enwiki/70/Flag_of_Belgorod_Oblast.png</a:t>
            </a:r>
            <a:r>
              <a:rPr lang="ru-RU" sz="1200" dirty="0" smtClean="0">
                <a:latin typeface="Arial" pitchFamily="34" charset="0"/>
                <a:cs typeface="Arial" pitchFamily="34" charset="0"/>
              </a:rPr>
              <a:t> - флаг.</a:t>
            </a:r>
          </a:p>
          <a:p>
            <a:pPr marL="609600" indent="-609600" eaLnBrk="1" hangingPunct="1">
              <a:lnSpc>
                <a:spcPct val="80000"/>
              </a:lnSpc>
              <a:buFontTx/>
              <a:buAutoNum type="arabicPeriod"/>
            </a:pPr>
            <a:r>
              <a:rPr lang="ru-RU" sz="1200" dirty="0" smtClean="0">
                <a:latin typeface="Arial" pitchFamily="34" charset="0"/>
                <a:cs typeface="Arial" pitchFamily="34" charset="0"/>
                <a:hlinkClick r:id="rId25"/>
              </a:rPr>
              <a:t>http://img-fotki.yandex.ru/get/3205/mans-evgeniya.2/0_d79_4ec23f08_XL</a:t>
            </a:r>
            <a:r>
              <a:rPr lang="ru-RU" sz="1200" dirty="0" smtClean="0">
                <a:latin typeface="Arial" pitchFamily="34" charset="0"/>
                <a:cs typeface="Arial" pitchFamily="34" charset="0"/>
              </a:rPr>
              <a:t> - меловые горы.</a:t>
            </a:r>
          </a:p>
          <a:p>
            <a:pPr marL="609600" indent="-609600" eaLnBrk="1" hangingPunct="1">
              <a:lnSpc>
                <a:spcPct val="80000"/>
              </a:lnSpc>
              <a:buFontTx/>
              <a:buAutoNum type="arabicPeriod"/>
            </a:pPr>
            <a:r>
              <a:rPr lang="ru-RU" sz="1200" dirty="0" smtClean="0">
                <a:latin typeface="Arial" pitchFamily="34" charset="0"/>
                <a:cs typeface="Arial" pitchFamily="34" charset="0"/>
                <a:hlinkClick r:id="rId26"/>
              </a:rPr>
              <a:t>http://www.bio.pu.ru/faculty/practice/3.jpg</a:t>
            </a:r>
            <a:r>
              <a:rPr lang="ru-RU" sz="1200" dirty="0" smtClean="0">
                <a:latin typeface="Arial" pitchFamily="34" charset="0"/>
                <a:cs typeface="Arial" pitchFamily="34" charset="0"/>
              </a:rPr>
              <a:t> - лес на Ворскле.</a:t>
            </a:r>
          </a:p>
          <a:p>
            <a:pPr marL="609600" indent="-609600" eaLnBrk="1" hangingPunct="1">
              <a:lnSpc>
                <a:spcPct val="80000"/>
              </a:lnSpc>
              <a:buFontTx/>
              <a:buAutoNum type="arabicPeriod"/>
            </a:pPr>
            <a:r>
              <a:rPr lang="ru-RU" sz="1200" dirty="0" smtClean="0">
                <a:latin typeface="Arial" pitchFamily="34" charset="0"/>
                <a:cs typeface="Arial" pitchFamily="34" charset="0"/>
                <a:hlinkClick r:id="rId27"/>
              </a:rPr>
              <a:t>http://www.geocaching.su/photos/albums/49321.jpg</a:t>
            </a:r>
            <a:r>
              <a:rPr lang="ru-RU" sz="1200" dirty="0" smtClean="0">
                <a:latin typeface="Arial" pitchFamily="34" charset="0"/>
                <a:cs typeface="Arial" pitchFamily="34" charset="0"/>
              </a:rPr>
              <a:t> - лес на Ворскле.</a:t>
            </a:r>
          </a:p>
          <a:p>
            <a:pPr marL="609600" indent="-609600" eaLnBrk="1" hangingPunct="1">
              <a:lnSpc>
                <a:spcPct val="80000"/>
              </a:lnSpc>
              <a:buFontTx/>
              <a:buAutoNum type="arabicPeriod"/>
            </a:pPr>
            <a:endParaRPr lang="ru-RU" sz="1200" dirty="0" smtClean="0"/>
          </a:p>
          <a:p>
            <a:pPr marL="609600" indent="-609600" eaLnBrk="1" hangingPunct="1">
              <a:lnSpc>
                <a:spcPct val="80000"/>
              </a:lnSpc>
              <a:buFontTx/>
              <a:buAutoNum type="arabicPeriod"/>
            </a:pPr>
            <a:endParaRPr lang="ru-RU" sz="1200" dirty="0" smtClean="0"/>
          </a:p>
          <a:p>
            <a:pPr marL="609600" indent="-609600" eaLnBrk="1" hangingPunct="1">
              <a:lnSpc>
                <a:spcPct val="80000"/>
              </a:lnSpc>
              <a:buFontTx/>
              <a:buAutoNum type="arabicPeriod"/>
            </a:pPr>
            <a:endParaRPr lang="ru-RU" sz="900" dirty="0" smtClean="0"/>
          </a:p>
          <a:p>
            <a:pPr marL="609600" indent="-609600" eaLnBrk="1" hangingPunct="1">
              <a:lnSpc>
                <a:spcPct val="80000"/>
              </a:lnSpc>
              <a:buFontTx/>
              <a:buNone/>
            </a:pPr>
            <a:endParaRPr lang="ru-RU" sz="900" dirty="0" smtClean="0"/>
          </a:p>
          <a:p>
            <a:pPr marL="609600" indent="-609600" eaLnBrk="1" hangingPunct="1">
              <a:lnSpc>
                <a:spcPct val="80000"/>
              </a:lnSpc>
              <a:buFontTx/>
              <a:buNone/>
            </a:pPr>
            <a:endParaRPr lang="ru-RU" sz="900" dirty="0" smtClean="0"/>
          </a:p>
          <a:p>
            <a:pPr marL="609600" indent="-609600" eaLnBrk="1" hangingPunct="1">
              <a:lnSpc>
                <a:spcPct val="80000"/>
              </a:lnSpc>
              <a:buFontTx/>
              <a:buAutoNum type="arabicPeriod"/>
            </a:pPr>
            <a:endParaRPr lang="ru-RU" sz="800" dirty="0" smtClean="0"/>
          </a:p>
          <a:p>
            <a:pPr marL="609600" indent="-609600" eaLnBrk="1" hangingPunct="1">
              <a:lnSpc>
                <a:spcPct val="80000"/>
              </a:lnSpc>
              <a:buFontTx/>
              <a:buAutoNum type="arabicPeriod"/>
            </a:pPr>
            <a:endParaRPr lang="ru-RU" sz="800" dirty="0" smtClean="0"/>
          </a:p>
          <a:p>
            <a:pPr marL="609600" indent="-609600" eaLnBrk="1" hangingPunct="1">
              <a:lnSpc>
                <a:spcPct val="80000"/>
              </a:lnSpc>
              <a:buFontTx/>
              <a:buAutoNum type="arabicPeriod"/>
            </a:pPr>
            <a:endParaRPr lang="ru-RU" sz="800" dirty="0" smtClean="0"/>
          </a:p>
          <a:p>
            <a:pPr marL="609600" indent="-609600" eaLnBrk="1" hangingPunct="1">
              <a:lnSpc>
                <a:spcPct val="80000"/>
              </a:lnSpc>
            </a:pPr>
            <a:endParaRPr lang="ru-RU" sz="800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909B404-72C0-4C20-92B6-5A97360F74EB}" type="slidenum">
              <a:rPr lang="ru-RU" smtClean="0"/>
              <a:pPr>
                <a:defRPr/>
              </a:pPr>
              <a:t>30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3200" b="1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Музей-диорама "Курская битва. Белгородское направление"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sz="half" idx="2"/>
          </p:nvPr>
        </p:nvSpPr>
        <p:spPr>
          <a:xfrm>
            <a:off x="457200" y="5181600"/>
            <a:ext cx="8229600" cy="1447800"/>
          </a:xfrm>
        </p:spPr>
        <p:txBody>
          <a:bodyPr>
            <a:normAutofit/>
          </a:bodyPr>
          <a:lstStyle/>
          <a:p>
            <a:pPr eaLnBrk="1" hangingPunct="1">
              <a:lnSpc>
                <a:spcPct val="80000"/>
              </a:lnSpc>
            </a:pPr>
            <a:endParaRPr lang="ru-RU" sz="2400" dirty="0" smtClean="0"/>
          </a:p>
          <a:p>
            <a:pPr algn="just" eaLnBrk="1" hangingPunct="1">
              <a:lnSpc>
                <a:spcPct val="80000"/>
              </a:lnSpc>
            </a:pPr>
            <a:r>
              <a:rPr lang="ru-RU" sz="2400" dirty="0" smtClean="0"/>
              <a:t>Экскурсия, посвященная </a:t>
            </a:r>
            <a:r>
              <a:rPr lang="ru-RU" sz="2400" i="1" dirty="0" smtClean="0"/>
              <a:t>Курской битве</a:t>
            </a:r>
            <a:r>
              <a:rPr lang="ru-RU" sz="2400" dirty="0" smtClean="0"/>
              <a:t>, дает полное представление об этом сражении с 1-го до последнего дня, включая предысторию и итоги. </a:t>
            </a:r>
          </a:p>
        </p:txBody>
      </p:sp>
      <p:pic>
        <p:nvPicPr>
          <p:cNvPr id="5124" name="Рисунок 3" descr="Рисунок2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27225" y="1511300"/>
            <a:ext cx="5289550" cy="383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Управляющая кнопка: далее 4">
            <a:hlinkClick r:id="" action="ppaction://hlinkshowjump?jump=nextslide" highlightClick="1"/>
          </p:cNvPr>
          <p:cNvSpPr/>
          <p:nvPr/>
        </p:nvSpPr>
        <p:spPr>
          <a:xfrm>
            <a:off x="8286776" y="6429396"/>
            <a:ext cx="857224" cy="428604"/>
          </a:xfrm>
          <a:prstGeom prst="actionButtonForwardNext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9AA4E13-A19C-4F6E-BD78-B1D336BF05D7}" type="slidenum">
              <a:rPr lang="ru-RU" smtClean="0"/>
              <a:pPr>
                <a:defRPr/>
              </a:pPr>
              <a:t>4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3200" b="1" dirty="0" smtClean="0">
                <a:solidFill>
                  <a:srgbClr val="0000FF"/>
                </a:solidFill>
              </a:rPr>
              <a:t>Музей-диорама "Курская битва. Белгородское направление"</a:t>
            </a:r>
          </a:p>
        </p:txBody>
      </p:sp>
      <p:pic>
        <p:nvPicPr>
          <p:cNvPr id="6148" name="Содержимое 4" descr="Рисунок3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457200" y="2309482"/>
            <a:ext cx="4038600" cy="3107399"/>
          </a:xfrm>
        </p:spPr>
      </p:pic>
      <p:sp>
        <p:nvSpPr>
          <p:cNvPr id="6147" name="Rectangle 6"/>
          <p:cNvSpPr>
            <a:spLocks noGrp="1" noChangeArrowheads="1"/>
          </p:cNvSpPr>
          <p:nvPr>
            <p:ph type="body" sz="half" idx="2"/>
          </p:nvPr>
        </p:nvSpPr>
        <p:spPr>
          <a:xfrm>
            <a:off x="4648200" y="1295400"/>
            <a:ext cx="4343400" cy="4830763"/>
          </a:xfrm>
        </p:spPr>
        <p:txBody>
          <a:bodyPr>
            <a:normAutofit/>
          </a:bodyPr>
          <a:lstStyle/>
          <a:p>
            <a:pPr algn="just" eaLnBrk="1" hangingPunct="1">
              <a:lnSpc>
                <a:spcPct val="90000"/>
              </a:lnSpc>
            </a:pPr>
            <a:r>
              <a:rPr lang="ru-RU" sz="2400" dirty="0" smtClean="0">
                <a:latin typeface="Arial" pitchFamily="34" charset="0"/>
                <a:cs typeface="Arial" pitchFamily="34" charset="0"/>
              </a:rPr>
              <a:t>Музейная экспозиция также продолжается на открытой площадке, где расположена выставка военной техники Великой Отечественной войны. Демонстрируется фильм </a:t>
            </a:r>
            <a:r>
              <a:rPr lang="ru-RU" sz="2400" i="1" dirty="0" smtClean="0">
                <a:latin typeface="Arial" pitchFamily="34" charset="0"/>
                <a:cs typeface="Arial" pitchFamily="34" charset="0"/>
              </a:rPr>
              <a:t>"На земле опаленной",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 удостоенный серебряной медали на фестивале документальных фильмов им. Довженко, 1987 (авторы Б.Карпов и </a:t>
            </a:r>
          </a:p>
          <a:p>
            <a:pPr algn="just" eaLnBrk="1" hangingPunct="1">
              <a:lnSpc>
                <a:spcPct val="90000"/>
              </a:lnSpc>
              <a:buFontTx/>
              <a:buNone/>
            </a:pPr>
            <a:r>
              <a:rPr lang="ru-RU" sz="2400" dirty="0" smtClean="0">
                <a:latin typeface="Arial" pitchFamily="34" charset="0"/>
                <a:cs typeface="Arial" pitchFamily="34" charset="0"/>
              </a:rPr>
              <a:t>     Н. </a:t>
            </a:r>
            <a:r>
              <a:rPr lang="ru-RU" sz="2400" dirty="0" err="1" smtClean="0">
                <a:latin typeface="Arial" pitchFamily="34" charset="0"/>
                <a:cs typeface="Arial" pitchFamily="34" charset="0"/>
              </a:rPr>
              <a:t>Ряполов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). </a:t>
            </a:r>
          </a:p>
          <a:p>
            <a:pPr eaLnBrk="1" hangingPunct="1">
              <a:lnSpc>
                <a:spcPct val="90000"/>
              </a:lnSpc>
            </a:pPr>
            <a:endParaRPr lang="ru-RU" sz="2000" dirty="0" smtClean="0"/>
          </a:p>
        </p:txBody>
      </p:sp>
      <p:sp>
        <p:nvSpPr>
          <p:cNvPr id="6" name="Прямоугольник 5"/>
          <p:cNvSpPr/>
          <p:nvPr/>
        </p:nvSpPr>
        <p:spPr>
          <a:xfrm>
            <a:off x="7239000" y="6248400"/>
            <a:ext cx="1905000" cy="609600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>
                <a:hlinkClick r:id="rId3" action="ppaction://hlinksldjump"/>
              </a:rPr>
              <a:t>вернуться к содержанию</a:t>
            </a:r>
            <a:endParaRPr lang="ru-RU" dirty="0">
              <a:hlinkClick r:id="rId4" action="ppaction://hlinksldjump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8F073D2-1AAD-4666-BB7B-00389A1809E0}" type="slidenum">
              <a:rPr lang="ru-RU" smtClean="0"/>
              <a:pPr>
                <a:defRPr/>
              </a:pPr>
              <a:t>5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04800"/>
            <a:ext cx="8229600" cy="1143000"/>
          </a:xfrm>
        </p:spPr>
        <p:txBody>
          <a:bodyPr/>
          <a:lstStyle/>
          <a:p>
            <a:pPr eaLnBrk="1" hangingPunct="1"/>
            <a:r>
              <a:rPr lang="ru-RU" sz="2800" b="1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Военно-исторический музей-заповедник </a:t>
            </a:r>
            <a:br>
              <a:rPr lang="ru-RU" sz="2800" b="1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</a:br>
            <a:r>
              <a:rPr lang="ru-RU" sz="2800" b="1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«Прохоровское поле»</a:t>
            </a:r>
          </a:p>
        </p:txBody>
      </p:sp>
      <p:sp>
        <p:nvSpPr>
          <p:cNvPr id="7171" name="Rectangle 5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600200"/>
            <a:ext cx="4038600" cy="5029200"/>
          </a:xfrm>
        </p:spPr>
        <p:txBody>
          <a:bodyPr>
            <a:normAutofit/>
          </a:bodyPr>
          <a:lstStyle/>
          <a:p>
            <a:pPr eaLnBrk="1" hangingPunct="1">
              <a:lnSpc>
                <a:spcPct val="80000"/>
              </a:lnSpc>
            </a:pPr>
            <a:r>
              <a:rPr lang="ru-RU" sz="2400" i="1" dirty="0" smtClean="0">
                <a:latin typeface="Arial" pitchFamily="34" charset="0"/>
                <a:cs typeface="Arial" pitchFamily="34" charset="0"/>
              </a:rPr>
              <a:t>Государственный военно-исторический музей-заповедник «Прохоровское поле»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 создан Указом Президента Российской Федерации 26 апреля 1995 года. </a:t>
            </a:r>
          </a:p>
          <a:p>
            <a:pPr eaLnBrk="1" hangingPunct="1">
              <a:lnSpc>
                <a:spcPct val="80000"/>
              </a:lnSpc>
            </a:pPr>
            <a:r>
              <a:rPr lang="ru-RU" sz="2400" dirty="0" smtClean="0">
                <a:latin typeface="Arial" pitchFamily="34" charset="0"/>
                <a:cs typeface="Arial" pitchFamily="34" charset="0"/>
              </a:rPr>
              <a:t>Именно здесь, на </a:t>
            </a:r>
            <a:r>
              <a:rPr lang="ru-RU" sz="2400" dirty="0" err="1" smtClean="0">
                <a:latin typeface="Arial" pitchFamily="34" charset="0"/>
                <a:cs typeface="Arial" pitchFamily="34" charset="0"/>
              </a:rPr>
              <a:t>Прохоровской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 земле, в июле-августе 1943 года, разыгралось одно из крупнейших сражений второй мировой войны -   Курская битва.</a:t>
            </a:r>
          </a:p>
        </p:txBody>
      </p:sp>
      <p:pic>
        <p:nvPicPr>
          <p:cNvPr id="7172" name="Picture 4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4857976" y="2434232"/>
            <a:ext cx="3619048" cy="2857899"/>
          </a:xfrm>
        </p:spPr>
      </p:pic>
      <p:sp>
        <p:nvSpPr>
          <p:cNvPr id="5" name="Управляющая кнопка: далее 4">
            <a:hlinkClick r:id="" action="ppaction://hlinkshowjump?jump=nextslide" highlightClick="1"/>
          </p:cNvPr>
          <p:cNvSpPr/>
          <p:nvPr/>
        </p:nvSpPr>
        <p:spPr>
          <a:xfrm>
            <a:off x="8286776" y="6429396"/>
            <a:ext cx="857224" cy="428604"/>
          </a:xfrm>
          <a:prstGeom prst="actionButtonForwardNext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A816CF8-1995-48D5-BED3-2217A8318293}" type="slidenum">
              <a:rPr lang="ru-RU" smtClean="0"/>
              <a:pPr>
                <a:defRPr/>
              </a:pPr>
              <a:t>6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1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2800" b="1" dirty="0" smtClean="0">
                <a:solidFill>
                  <a:srgbClr val="0000FF"/>
                </a:solidFill>
              </a:rPr>
              <a:t>Военно-исторический музей-заповедник </a:t>
            </a:r>
            <a:br>
              <a:rPr lang="ru-RU" sz="2800" b="1" dirty="0" smtClean="0">
                <a:solidFill>
                  <a:srgbClr val="0000FF"/>
                </a:solidFill>
              </a:rPr>
            </a:br>
            <a:r>
              <a:rPr lang="ru-RU" sz="2800" b="1" dirty="0" smtClean="0">
                <a:solidFill>
                  <a:srgbClr val="0000FF"/>
                </a:solidFill>
              </a:rPr>
              <a:t>«Прохоровское поле»</a:t>
            </a:r>
          </a:p>
        </p:txBody>
      </p:sp>
      <p:sp>
        <p:nvSpPr>
          <p:cNvPr id="8194" name="Rectangle 9"/>
          <p:cNvSpPr>
            <a:spLocks noGrp="1" noChangeArrowheads="1"/>
          </p:cNvSpPr>
          <p:nvPr>
            <p:ph type="body" sz="half" idx="2"/>
          </p:nvPr>
        </p:nvSpPr>
        <p:spPr>
          <a:xfrm>
            <a:off x="4876800" y="1371600"/>
            <a:ext cx="4038600" cy="6248400"/>
          </a:xfrm>
          <a:noFill/>
        </p:spPr>
        <p:txBody>
          <a:bodyPr/>
          <a:lstStyle/>
          <a:p>
            <a:pPr eaLnBrk="1" hangingPunct="1"/>
            <a:r>
              <a:rPr lang="ru-RU" sz="2800" smtClean="0"/>
              <a:t>Решающее сражение на Прохоровском поле произошло </a:t>
            </a:r>
            <a:r>
              <a:rPr lang="ru-RU" sz="2800" smtClean="0">
                <a:solidFill>
                  <a:srgbClr val="FF3300"/>
                </a:solidFill>
              </a:rPr>
              <a:t>12 июля 1943 года</a:t>
            </a:r>
            <a:r>
              <a:rPr lang="ru-RU" sz="2800" smtClean="0"/>
              <a:t>, в день святых апостолов Петра и Павла. Их именами назван 59-ти метровый Храм, композиция которого напоминает зажженную свечу.</a:t>
            </a:r>
          </a:p>
          <a:p>
            <a:pPr eaLnBrk="1" hangingPunct="1"/>
            <a:endParaRPr lang="ru-RU" sz="2800" smtClean="0"/>
          </a:p>
        </p:txBody>
      </p:sp>
      <p:pic>
        <p:nvPicPr>
          <p:cNvPr id="8196" name="Рисунок 3" descr="звон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" y="1295400"/>
            <a:ext cx="4338638" cy="520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Управляющая кнопка: далее 4">
            <a:hlinkClick r:id="" action="ppaction://hlinkshowjump?jump=nextslide" highlightClick="1"/>
          </p:cNvPr>
          <p:cNvSpPr/>
          <p:nvPr/>
        </p:nvSpPr>
        <p:spPr>
          <a:xfrm>
            <a:off x="8286776" y="6429396"/>
            <a:ext cx="857224" cy="428604"/>
          </a:xfrm>
          <a:prstGeom prst="actionButtonForwardNext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8F073D2-1AAD-4666-BB7B-00389A1809E0}" type="slidenum">
              <a:rPr lang="ru-RU" smtClean="0"/>
              <a:pPr>
                <a:defRPr/>
              </a:pPr>
              <a:t>7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2800" b="1" dirty="0" smtClean="0">
                <a:solidFill>
                  <a:srgbClr val="0000FF"/>
                </a:solidFill>
              </a:rPr>
              <a:t>Военно-исторический музей-заповедник </a:t>
            </a:r>
            <a:br>
              <a:rPr lang="ru-RU" sz="2800" b="1" dirty="0" smtClean="0">
                <a:solidFill>
                  <a:srgbClr val="0000FF"/>
                </a:solidFill>
              </a:rPr>
            </a:br>
            <a:r>
              <a:rPr lang="ru-RU" sz="2800" b="1" dirty="0" smtClean="0">
                <a:solidFill>
                  <a:srgbClr val="0000FF"/>
                </a:solidFill>
              </a:rPr>
              <a:t>«Прохоровское поле»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28600" y="1295400"/>
            <a:ext cx="4495800" cy="5410200"/>
          </a:xfrm>
          <a:noFill/>
        </p:spPr>
        <p:txBody>
          <a:bodyPr>
            <a:normAutofit/>
          </a:bodyPr>
          <a:lstStyle/>
          <a:p>
            <a:pPr eaLnBrk="1" hangingPunct="1">
              <a:lnSpc>
                <a:spcPct val="80000"/>
              </a:lnSpc>
            </a:pPr>
            <a:r>
              <a:rPr lang="ru-RU" sz="2400" dirty="0" smtClean="0">
                <a:latin typeface="Arial" pitchFamily="34" charset="0"/>
                <a:cs typeface="Arial" pitchFamily="34" charset="0"/>
              </a:rPr>
              <a:t>Главным памятником музея-заповедника является Памятник Победы - </a:t>
            </a:r>
            <a:r>
              <a:rPr lang="ru-RU" sz="2400" dirty="0" smtClean="0">
                <a:solidFill>
                  <a:srgbClr val="FF3300"/>
                </a:solidFill>
                <a:latin typeface="Arial" pitchFamily="34" charset="0"/>
                <a:cs typeface="Arial" pitchFamily="34" charset="0"/>
              </a:rPr>
              <a:t>Звонница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, высотой 59 м. Она состоит из четырех белокаменных пилонов, олицетворяющих четыре года войны. Венчает пилоны золотая сфера - символ солнца, исторический символ Русской державы. Над сферой возвышается семиметровая скульптура </a:t>
            </a:r>
            <a:r>
              <a:rPr lang="ru-RU" sz="2400" i="1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Покрова Пресвятой Богородицы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 - заступницы и защитницы России. </a:t>
            </a:r>
          </a:p>
        </p:txBody>
      </p:sp>
      <p:pic>
        <p:nvPicPr>
          <p:cNvPr id="9220" name="Picture 5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 cstate="print"/>
          <a:stretch>
            <a:fillRect/>
          </a:stretch>
        </p:blipFill>
        <p:spPr>
          <a:xfrm>
            <a:off x="5873986" y="1600200"/>
            <a:ext cx="1587027" cy="2185988"/>
          </a:xfrm>
        </p:spPr>
      </p:pic>
      <p:sp>
        <p:nvSpPr>
          <p:cNvPr id="5" name="Управляющая кнопка: далее 4">
            <a:hlinkClick r:id="" action="ppaction://hlinkshowjump?jump=nextslide" highlightClick="1"/>
          </p:cNvPr>
          <p:cNvSpPr/>
          <p:nvPr/>
        </p:nvSpPr>
        <p:spPr>
          <a:xfrm>
            <a:off x="8286776" y="6429396"/>
            <a:ext cx="857224" cy="428604"/>
          </a:xfrm>
          <a:prstGeom prst="actionButtonForwardNext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C3F9908-8657-4763-A95D-F6824B40AF7F}" type="slidenum">
              <a:rPr lang="ru-RU" smtClean="0"/>
              <a:pPr>
                <a:defRPr/>
              </a:pPr>
              <a:t>8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4" name="Rectangle 8"/>
          <p:cNvSpPr>
            <a:spLocks noGrp="1" noChangeArrowheads="1"/>
          </p:cNvSpPr>
          <p:nvPr>
            <p:ph type="title"/>
          </p:nvPr>
        </p:nvSpPr>
        <p:spPr>
          <a:xfrm>
            <a:off x="457200" y="228600"/>
            <a:ext cx="8229600" cy="715963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ru-RU" sz="2800" b="1" dirty="0" smtClean="0">
                <a:solidFill>
                  <a:srgbClr val="0000FF"/>
                </a:solidFill>
              </a:rPr>
              <a:t>Военно-исторический музей-заповедник </a:t>
            </a:r>
            <a:br>
              <a:rPr lang="ru-RU" sz="2800" b="1" dirty="0" smtClean="0">
                <a:solidFill>
                  <a:srgbClr val="0000FF"/>
                </a:solidFill>
              </a:rPr>
            </a:br>
            <a:r>
              <a:rPr lang="ru-RU" sz="2800" b="1" dirty="0" smtClean="0">
                <a:solidFill>
                  <a:srgbClr val="0000FF"/>
                </a:solidFill>
              </a:rPr>
              <a:t>«Прохоровское поле»</a:t>
            </a:r>
          </a:p>
        </p:txBody>
      </p:sp>
      <p:pic>
        <p:nvPicPr>
          <p:cNvPr id="10243" name="Picture 7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381000" y="2057400"/>
            <a:ext cx="4286250" cy="3384550"/>
          </a:xfrm>
          <a:noFill/>
        </p:spPr>
      </p:pic>
      <p:sp>
        <p:nvSpPr>
          <p:cNvPr id="10242" name="Rectangle 6"/>
          <p:cNvSpPr>
            <a:spLocks noGrp="1" noChangeArrowheads="1"/>
          </p:cNvSpPr>
          <p:nvPr>
            <p:ph type="body" sz="half" idx="2"/>
          </p:nvPr>
        </p:nvSpPr>
        <p:spPr>
          <a:xfrm>
            <a:off x="4800600" y="1066800"/>
            <a:ext cx="4038600" cy="5562600"/>
          </a:xfrm>
        </p:spPr>
        <p:txBody>
          <a:bodyPr/>
          <a:lstStyle/>
          <a:p>
            <a:pPr eaLnBrk="1" hangingPunct="1"/>
            <a:r>
              <a:rPr lang="ru-RU" sz="2400" dirty="0" smtClean="0">
                <a:latin typeface="Arial" pitchFamily="34" charset="0"/>
                <a:cs typeface="Arial" pitchFamily="34" charset="0"/>
              </a:rPr>
              <a:t>В музей-заповедник также входят: </a:t>
            </a:r>
            <a:r>
              <a:rPr lang="ru-RU" sz="2400" dirty="0" smtClean="0">
                <a:solidFill>
                  <a:srgbClr val="FF3300"/>
                </a:solidFill>
                <a:latin typeface="Arial" pitchFamily="34" charset="0"/>
                <a:cs typeface="Arial" pitchFamily="34" charset="0"/>
              </a:rPr>
              <a:t>музей </a:t>
            </a:r>
            <a:r>
              <a:rPr lang="ru-RU" sz="2400" dirty="0" err="1" smtClean="0">
                <a:solidFill>
                  <a:srgbClr val="FF3300"/>
                </a:solidFill>
                <a:latin typeface="Arial" pitchFamily="34" charset="0"/>
                <a:cs typeface="Arial" pitchFamily="34" charset="0"/>
              </a:rPr>
              <a:t>Прохоровского</a:t>
            </a:r>
            <a:r>
              <a:rPr lang="ru-RU" sz="2400" dirty="0" smtClean="0">
                <a:solidFill>
                  <a:srgbClr val="FF3300"/>
                </a:solidFill>
                <a:latin typeface="Arial" pitchFamily="34" charset="0"/>
                <a:cs typeface="Arial" pitchFamily="34" charset="0"/>
              </a:rPr>
              <a:t> танкового сражения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, </a:t>
            </a:r>
            <a:r>
              <a:rPr lang="ru-RU" sz="2400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скульптурная композиция «Воинам, павшим на </a:t>
            </a:r>
            <a:r>
              <a:rPr lang="ru-RU" sz="2400" dirty="0" err="1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прохоровском</a:t>
            </a:r>
            <a:r>
              <a:rPr lang="ru-RU" sz="2400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 поле»,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 памятник скульптору Клыкову В.М., военная техника, культурно-исторический центр, библиотека Н.И.Рыжкова.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7239000" y="6248400"/>
            <a:ext cx="1905000" cy="609600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>
                <a:hlinkClick r:id="rId3" action="ppaction://hlinksldjump"/>
              </a:rPr>
              <a:t>вернуться к содержанию</a:t>
            </a:r>
            <a:endParaRPr lang="ru-RU" dirty="0">
              <a:hlinkClick r:id="rId4" action="ppaction://hlinksldjump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8F073D2-1AAD-4666-BB7B-00389A1809E0}" type="slidenum">
              <a:rPr lang="ru-RU" smtClean="0"/>
              <a:pPr>
                <a:defRPr/>
              </a:pPr>
              <a:t>9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Начальная">
  <a:themeElements>
    <a:clrScheme name="Начальная">
      <a:dk1>
        <a:sysClr val="windowText" lastClr="000000"/>
      </a:dk1>
      <a:lt1>
        <a:sysClr val="window" lastClr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B292CA"/>
      </a:hlink>
      <a:folHlink>
        <a:srgbClr val="6B5680"/>
      </a:folHlink>
    </a:clrScheme>
    <a:fontScheme name="Начальная">
      <a:majorFont>
        <a:latin typeface="Bookman Old Style"/>
        <a:ea typeface=""/>
        <a:cs typeface=""/>
        <a:font script="Grek" typeface="Cambria"/>
        <a:font script="Cyrl" typeface="Cambria"/>
        <a:font script="Jpan" typeface="HG明朝E"/>
        <a:font script="Hang" typeface="돋움"/>
        <a:font script="Hans" typeface="宋体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Gill Sans MT"/>
        <a:ea typeface=""/>
        <a:cs typeface=""/>
        <a:font script="Grek" typeface="Calibri"/>
        <a:font script="Cyrl" typeface="Calibri"/>
        <a:font script="Jpan" typeface="ＭＳ Ｐゴシック"/>
        <a:font script="Hang" typeface="맑은 고딕"/>
        <a:font script="Hans" typeface="华文新魏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Начальная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</a:schemeClr>
            </a:gs>
            <a:gs pos="30000">
              <a:schemeClr val="phClr">
                <a:shade val="90000"/>
                <a:satMod val="110000"/>
              </a:schemeClr>
            </a:gs>
            <a:gs pos="45000">
              <a:schemeClr val="phClr">
                <a:shade val="100000"/>
                <a:satMod val="118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0000"/>
                <a:satMod val="110000"/>
              </a:schemeClr>
            </a:gs>
            <a:gs pos="100000">
              <a:schemeClr val="phClr">
                <a:shade val="63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30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balanced" dir="t">
              <a:rot lat="0" lon="0" rev="0"/>
            </a:lightRig>
          </a:scene3d>
          <a:sp3d prstMaterial="matte">
            <a:bevelT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50000"/>
              </a:srgbClr>
            </a:outerShdw>
          </a:effectLst>
          <a:scene3d>
            <a:camera prst="orthographicFront" fov="0">
              <a:rot lat="0" lon="0" rev="0"/>
            </a:camera>
            <a:lightRig rig="soft" dir="t">
              <a:rot lat="0" lon="0" rev="2700000"/>
            </a:lightRig>
          </a:scene3d>
          <a:sp3d prstMaterial="matte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Origin</Template>
  <TotalTime>527</TotalTime>
  <Words>1420</Words>
  <Application>Microsoft Office PowerPoint</Application>
  <PresentationFormat>Экран (4:3)</PresentationFormat>
  <Paragraphs>155</Paragraphs>
  <Slides>30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30</vt:i4>
      </vt:variant>
    </vt:vector>
  </HeadingPairs>
  <TitlesOfParts>
    <vt:vector size="31" baseType="lpstr">
      <vt:lpstr>Начальная</vt:lpstr>
      <vt:lpstr>Слайд 1</vt:lpstr>
      <vt:lpstr>Чудеса Белгородчины</vt:lpstr>
      <vt:lpstr>Музей-диорама "Курская битва. Белгородское направление"</vt:lpstr>
      <vt:lpstr>Музей-диорама "Курская битва. Белгородское направление"</vt:lpstr>
      <vt:lpstr>Музей-диорама "Курская битва. Белгородское направление"</vt:lpstr>
      <vt:lpstr>Военно-исторический музей-заповедник  «Прохоровское поле»</vt:lpstr>
      <vt:lpstr>Военно-исторический музей-заповедник  «Прохоровское поле»</vt:lpstr>
      <vt:lpstr>Военно-исторический музей-заповедник  «Прохоровское поле»</vt:lpstr>
      <vt:lpstr>Военно-исторический музей-заповедник  «Прохоровское поле»</vt:lpstr>
      <vt:lpstr>Заповедный участок  «Ямская степь»</vt:lpstr>
      <vt:lpstr>Заповедный участок  «Ямская степь»</vt:lpstr>
      <vt:lpstr>Заповедный участок  «Ямская степь»</vt:lpstr>
      <vt:lpstr>Слайд 13</vt:lpstr>
      <vt:lpstr>Белгородский мел</vt:lpstr>
      <vt:lpstr>Белгородский мел</vt:lpstr>
      <vt:lpstr>Белгородский мел</vt:lpstr>
      <vt:lpstr>Белгородский мел</vt:lpstr>
      <vt:lpstr>Белгородский мел</vt:lpstr>
      <vt:lpstr>Лебединское железорудное месторождение</vt:lpstr>
      <vt:lpstr>Лебединское железорудное месторождение</vt:lpstr>
      <vt:lpstr>Лебединское железорудное месторождение</vt:lpstr>
      <vt:lpstr>Слайд 22</vt:lpstr>
      <vt:lpstr>Лес на Ворскле</vt:lpstr>
      <vt:lpstr>Лес на Ворскле</vt:lpstr>
      <vt:lpstr>Слайд 25</vt:lpstr>
      <vt:lpstr>Белгородский чернозем</vt:lpstr>
      <vt:lpstr>Белгородский чернозем</vt:lpstr>
      <vt:lpstr>Слайд 28</vt:lpstr>
      <vt:lpstr>Белгородский цемент</vt:lpstr>
      <vt:lpstr>Список литературы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Natali</dc:creator>
  <cp:lastModifiedBy>User</cp:lastModifiedBy>
  <cp:revision>69</cp:revision>
  <cp:lastPrinted>1601-01-01T00:00:00Z</cp:lastPrinted>
  <dcterms:created xsi:type="dcterms:W3CDTF">1601-01-01T00:00:00Z</dcterms:created>
  <dcterms:modified xsi:type="dcterms:W3CDTF">2013-04-22T08:20:00Z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